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75" r:id="rId10"/>
    <p:sldId id="269" r:id="rId11"/>
    <p:sldId id="270" r:id="rId12"/>
    <p:sldId id="266" r:id="rId13"/>
    <p:sldId id="265" r:id="rId14"/>
    <p:sldId id="271" r:id="rId15"/>
    <p:sldId id="273" r:id="rId16"/>
    <p:sldId id="274" r:id="rId17"/>
    <p:sldId id="276" r:id="rId18"/>
    <p:sldId id="285"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81" d="100"/>
          <a:sy n="81" d="100"/>
        </p:scale>
        <p:origin x="-78" y="-4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dirty="0"/>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86293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pPr/>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634267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3/13/2024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64439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pPr/>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12411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3/13/2024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2578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dirty="0"/>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3/13/2024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93539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pPr/>
              <a:t>3/13/2024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08805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pPr/>
              <a:t>3/13/2024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132750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pPr/>
              <a:t>3/13/2024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50810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152778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dirty="0"/>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3/13/2024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240208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dirty="0"/>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3/13/2024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xmlns="" val="3448759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vert="horz" lIns="228600" tIns="228600" rIns="228600" bIns="0" rtlCol="0" anchor="b">
            <a:noAutofit/>
          </a:bodyPr>
          <a:lstStyle/>
          <a:p>
            <a:r>
              <a:rPr lang="el-GR" sz="3600" dirty="0">
                <a:latin typeface="Times New Roman" panose="02020603050405020304" pitchFamily="18" charset="0"/>
                <a:ea typeface="+mj-lt"/>
                <a:cs typeface="Times New Roman" panose="02020603050405020304" pitchFamily="18" charset="0"/>
              </a:rPr>
              <a:t>Διαφορετικοί τύποι οικογένειας και τρόποι ενδυνάμωσης σχέσεων γονέων-παιδιού μέσω κοινών δραστηριοτήτων</a:t>
            </a:r>
          </a:p>
        </p:txBody>
      </p:sp>
      <p:sp>
        <p:nvSpPr>
          <p:cNvPr id="3" name="Υπότιτλος 2"/>
          <p:cNvSpPr>
            <a:spLocks noGrp="1"/>
          </p:cNvSpPr>
          <p:nvPr>
            <p:ph type="subTitle" idx="1"/>
          </p:nvPr>
        </p:nvSpPr>
        <p:spPr/>
        <p:txBody>
          <a:bodyPr/>
          <a:lstStyle/>
          <a:p>
            <a:pPr algn="r"/>
            <a:r>
              <a:rPr lang="el-GR" dirty="0">
                <a:latin typeface="Times New Roman" panose="02020603050405020304" pitchFamily="18" charset="0"/>
                <a:cs typeface="Times New Roman" panose="02020603050405020304" pitchFamily="18" charset="0"/>
              </a:rPr>
              <a:t>Γιαννοπούλου Στεφανία</a:t>
            </a:r>
          </a:p>
          <a:p>
            <a:pPr algn="r"/>
            <a:r>
              <a:rPr lang="el-GR" dirty="0">
                <a:latin typeface="Times New Roman" panose="02020603050405020304" pitchFamily="18" charset="0"/>
                <a:cs typeface="Times New Roman" panose="02020603050405020304" pitchFamily="18" charset="0"/>
              </a:rPr>
              <a:t>Κοινωνική Λειτουργός</a:t>
            </a:r>
          </a:p>
          <a:p>
            <a:pPr algn="r"/>
            <a:r>
              <a:rPr lang="el-GR" dirty="0">
                <a:latin typeface="Times New Roman" panose="02020603050405020304" pitchFamily="18" charset="0"/>
                <a:cs typeface="Times New Roman" panose="02020603050405020304" pitchFamily="18" charset="0"/>
              </a:rPr>
              <a:t>10</a:t>
            </a:r>
            <a:r>
              <a:rPr lang="el-GR" baseline="30000" dirty="0">
                <a:latin typeface="Times New Roman" panose="02020603050405020304" pitchFamily="18" charset="0"/>
                <a:cs typeface="Times New Roman" panose="02020603050405020304" pitchFamily="18" charset="0"/>
              </a:rPr>
              <a:t>ο</a:t>
            </a:r>
            <a:r>
              <a:rPr lang="el-GR" dirty="0">
                <a:latin typeface="Times New Roman" panose="02020603050405020304" pitchFamily="18" charset="0"/>
                <a:cs typeface="Times New Roman" panose="02020603050405020304" pitchFamily="18" charset="0"/>
              </a:rPr>
              <a:t> ΣΔΕΥ ΗΜΑΘΙΑΣ</a:t>
            </a:r>
          </a:p>
        </p:txBody>
      </p:sp>
    </p:spTree>
    <p:extLst>
      <p:ext uri="{BB962C8B-B14F-4D97-AF65-F5344CB8AC3E}">
        <p14:creationId xmlns:p14="http://schemas.microsoft.com/office/powerpoint/2010/main" xmlns="" val="232512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C419B66-CD10-574F-8615-AF35D592A863}"/>
              </a:ext>
            </a:extLst>
          </p:cNvPr>
          <p:cNvSpPr>
            <a:spLocks noGrp="1"/>
          </p:cNvSpPr>
          <p:nvPr>
            <p:ph type="title"/>
          </p:nvPr>
        </p:nvSpPr>
        <p:spPr/>
        <p:txBody>
          <a:bodyPr>
            <a:normAutofit/>
          </a:bodyPr>
          <a:lstStyle/>
          <a:p>
            <a:r>
              <a:rPr lang="el-GR" dirty="0">
                <a:latin typeface="Times New Roman" panose="02020603050405020304" pitchFamily="18" charset="0"/>
                <a:cs typeface="Times New Roman" panose="02020603050405020304" pitchFamily="18" charset="0"/>
              </a:rPr>
              <a:t>Επικοινωνία:</a:t>
            </a:r>
          </a:p>
        </p:txBody>
      </p:sp>
      <p:sp>
        <p:nvSpPr>
          <p:cNvPr id="3" name="Θέση περιεχομένου 2">
            <a:extLst>
              <a:ext uri="{FF2B5EF4-FFF2-40B4-BE49-F238E27FC236}">
                <a16:creationId xmlns:a16="http://schemas.microsoft.com/office/drawing/2014/main" xmlns="" id="{BEC0B5AC-AFD9-07F9-D08C-640BA1C342E6}"/>
              </a:ext>
            </a:extLst>
          </p:cNvPr>
          <p:cNvSpPr>
            <a:spLocks noGrp="1"/>
          </p:cNvSpPr>
          <p:nvPr>
            <p:ph idx="1"/>
          </p:nvPr>
        </p:nvSpPr>
        <p:spPr/>
        <p:txBody>
          <a:bodyPr>
            <a:normAutofit/>
          </a:bodyPr>
          <a:lstStyle/>
          <a:p>
            <a:pPr marL="0" indent="0" algn="just">
              <a:buNone/>
            </a:pPr>
            <a:r>
              <a:rPr lang="el-GR" i="1" dirty="0">
                <a:latin typeface="Times New Roman" panose="02020603050405020304" pitchFamily="18" charset="0"/>
                <a:cs typeface="Times New Roman" panose="02020603050405020304" pitchFamily="18" charset="0"/>
              </a:rPr>
              <a:t>Ακούστε προσεκτικά: </a:t>
            </a:r>
            <a:r>
              <a:rPr lang="el-GR" dirty="0">
                <a:latin typeface="Times New Roman" panose="02020603050405020304" pitchFamily="18" charset="0"/>
                <a:cs typeface="Times New Roman" panose="02020603050405020304" pitchFamily="18" charset="0"/>
              </a:rPr>
              <a:t>Δώστε την πλήρη προσοχή στις ανησυχίες και τις σκέψεις του παιδιού.</a:t>
            </a:r>
          </a:p>
          <a:p>
            <a:pPr marL="0" indent="0" algn="just">
              <a:buNone/>
            </a:pPr>
            <a:r>
              <a:rPr lang="el-GR" i="1" dirty="0">
                <a:latin typeface="Times New Roman" panose="02020603050405020304" pitchFamily="18" charset="0"/>
                <a:cs typeface="Times New Roman" panose="02020603050405020304" pitchFamily="18" charset="0"/>
              </a:rPr>
              <a:t>Εκφραστείτε ανοιχτά: </a:t>
            </a:r>
            <a:r>
              <a:rPr lang="el-GR" dirty="0">
                <a:latin typeface="Times New Roman" panose="02020603050405020304" pitchFamily="18" charset="0"/>
                <a:cs typeface="Times New Roman" panose="02020603050405020304" pitchFamily="18" charset="0"/>
              </a:rPr>
              <a:t>Ενθαρρύνετε το παιδί να μιλήσει ανοιχτά και να μοιραστεί τα συναισθήματά του.</a:t>
            </a:r>
          </a:p>
          <a:p>
            <a:pPr marL="0" indent="0" algn="just">
              <a:buNone/>
            </a:pPr>
            <a:r>
              <a:rPr lang="el-GR" dirty="0" err="1">
                <a:latin typeface="Times New Roman" panose="02020603050405020304" pitchFamily="18" charset="0"/>
                <a:cs typeface="Times New Roman" panose="02020603050405020304" pitchFamily="18" charset="0"/>
              </a:rPr>
              <a:t>Π.χ</a:t>
            </a:r>
            <a:r>
              <a:rPr lang="el-GR" dirty="0">
                <a:latin typeface="Times New Roman" panose="02020603050405020304" pitchFamily="18" charset="0"/>
                <a:cs typeface="Times New Roman" panose="02020603050405020304" pitchFamily="18" charset="0"/>
              </a:rPr>
              <a:t> </a:t>
            </a:r>
          </a:p>
          <a:p>
            <a:pPr algn="just"/>
            <a:r>
              <a:rPr lang="el-GR" dirty="0">
                <a:latin typeface="Times New Roman" panose="02020603050405020304" pitchFamily="18" charset="0"/>
                <a:cs typeface="Times New Roman" panose="02020603050405020304" pitchFamily="18" charset="0"/>
              </a:rPr>
              <a:t>Δημιουργία οικογενειακού συμβουλίου όπου όλα τα μέλη της οικογένειας θα μιλούν για την εβδομάδα που πέρασε , τι τους άρεσε και τι όχι, τι θα ήθελαν να αλλάξει, τι θα ήθελαν να γίνει την επόμενη εβδομάδα</a:t>
            </a:r>
          </a:p>
        </p:txBody>
      </p:sp>
    </p:spTree>
    <p:extLst>
      <p:ext uri="{BB962C8B-B14F-4D97-AF65-F5344CB8AC3E}">
        <p14:creationId xmlns:p14="http://schemas.microsoft.com/office/powerpoint/2010/main" xmlns="" val="1319691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BDC44A5-9277-C515-47FF-CDE6DD65C8F1}"/>
              </a:ext>
            </a:extLst>
          </p:cNvPr>
          <p:cNvSpPr>
            <a:spLocks noGrp="1"/>
          </p:cNvSpPr>
          <p:nvPr>
            <p:ph type="title"/>
          </p:nvPr>
        </p:nvSpPr>
        <p:spPr/>
        <p:txBody>
          <a:bodyPr>
            <a:normAutofit/>
          </a:bodyPr>
          <a:lstStyle/>
          <a:p>
            <a:r>
              <a:rPr lang="el-GR" sz="3600" dirty="0">
                <a:latin typeface="Times New Roman" panose="02020603050405020304" pitchFamily="18" charset="0"/>
                <a:cs typeface="Times New Roman" panose="02020603050405020304" pitchFamily="18" charset="0"/>
              </a:rPr>
              <a:t>Συμμετοχή σε Δραστηριότητες</a:t>
            </a:r>
          </a:p>
        </p:txBody>
      </p:sp>
      <p:sp>
        <p:nvSpPr>
          <p:cNvPr id="3" name="Θέση περιεχομένου 2">
            <a:extLst>
              <a:ext uri="{FF2B5EF4-FFF2-40B4-BE49-F238E27FC236}">
                <a16:creationId xmlns:a16="http://schemas.microsoft.com/office/drawing/2014/main" xmlns="" id="{87A8C73D-E580-84BD-54B2-6E578D6692BD}"/>
              </a:ext>
            </a:extLst>
          </p:cNvPr>
          <p:cNvSpPr>
            <a:spLocks noGrp="1"/>
          </p:cNvSpPr>
          <p:nvPr>
            <p:ph idx="1"/>
          </p:nvPr>
        </p:nvSpPr>
        <p:spPr/>
        <p:txBody>
          <a:bodyPr/>
          <a:lstStyle/>
          <a:p>
            <a:pPr algn="just"/>
            <a:r>
              <a:rPr lang="el-GR" i="1" dirty="0">
                <a:latin typeface="Times New Roman" panose="02020603050405020304" pitchFamily="18" charset="0"/>
                <a:cs typeface="Times New Roman" panose="02020603050405020304" pitchFamily="18" charset="0"/>
              </a:rPr>
              <a:t>Αφιερώστε χρόνο: </a:t>
            </a:r>
            <a:r>
              <a:rPr lang="el-GR" dirty="0">
                <a:latin typeface="Times New Roman" panose="02020603050405020304" pitchFamily="18" charset="0"/>
                <a:cs typeface="Times New Roman" panose="02020603050405020304" pitchFamily="18" charset="0"/>
              </a:rPr>
              <a:t>Δαπανήστε ποιοτικό χρόνο με το παιδί, ακόμη και αν είναι για σύντομα διαστήματα.</a:t>
            </a:r>
          </a:p>
          <a:p>
            <a:pPr algn="just"/>
            <a:r>
              <a:rPr lang="el-GR" i="1" dirty="0">
                <a:latin typeface="Times New Roman" panose="02020603050405020304" pitchFamily="18" charset="0"/>
                <a:cs typeface="Times New Roman" panose="02020603050405020304" pitchFamily="18" charset="0"/>
              </a:rPr>
              <a:t>Κοινές δραστηριότητες: </a:t>
            </a:r>
            <a:r>
              <a:rPr lang="el-GR" dirty="0">
                <a:latin typeface="Times New Roman" panose="02020603050405020304" pitchFamily="18" charset="0"/>
                <a:cs typeface="Times New Roman" panose="02020603050405020304" pitchFamily="18" charset="0"/>
              </a:rPr>
              <a:t>Συμμετάσχετε σε κοινές δραστηριότητες που ενδιαφέρουν το παιδί, όπως παιχνίδια, αθλητικές δραστηριότητες ή τέχνες.</a:t>
            </a:r>
          </a:p>
          <a:p>
            <a:endParaRPr lang="el-GR" dirty="0"/>
          </a:p>
        </p:txBody>
      </p:sp>
    </p:spTree>
    <p:extLst>
      <p:ext uri="{BB962C8B-B14F-4D97-AF65-F5344CB8AC3E}">
        <p14:creationId xmlns:p14="http://schemas.microsoft.com/office/powerpoint/2010/main" xmlns="" val="3825466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A04ABF4-A47C-A2DC-6119-2632A78C1CC2}"/>
              </a:ext>
            </a:extLst>
          </p:cNvPr>
          <p:cNvSpPr>
            <a:spLocks noGrp="1"/>
          </p:cNvSpPr>
          <p:nvPr>
            <p:ph type="title"/>
          </p:nvPr>
        </p:nvSpPr>
        <p:spPr/>
        <p:txBody>
          <a:bodyPr/>
          <a:lstStyle/>
          <a:p>
            <a:r>
              <a:rPr lang="el-GR" sz="3600" dirty="0">
                <a:latin typeface="Times New Roman" panose="02020603050405020304" pitchFamily="18" charset="0"/>
                <a:cs typeface="Times New Roman" panose="02020603050405020304" pitchFamily="18" charset="0"/>
              </a:rPr>
              <a:t>Συμμετοχή σε Δραστηριότητες</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887C5485-B20E-5E76-C287-CC57354D2214}"/>
              </a:ext>
            </a:extLst>
          </p:cNvPr>
          <p:cNvSpPr>
            <a:spLocks noGrp="1"/>
          </p:cNvSpPr>
          <p:nvPr>
            <p:ph idx="1"/>
          </p:nvPr>
        </p:nvSpPr>
        <p:spPr/>
        <p:txBody>
          <a:bodyPr/>
          <a:lstStyle/>
          <a:p>
            <a:pPr algn="just"/>
            <a:r>
              <a:rPr lang="el-GR" dirty="0">
                <a:latin typeface="Times New Roman" panose="02020603050405020304" pitchFamily="18" charset="0"/>
                <a:cs typeface="Times New Roman" panose="02020603050405020304" pitchFamily="18" charset="0"/>
              </a:rPr>
              <a:t>Οι γονείς εφόσον μπορούν να εμπλέξουν τα παιδιά, ανεξαρτήτως ηλικίας, σε δουλειές του σπιτιού, κάνοντας τους «Μικρούς βοηθούς», ή σε αθλήματα ή δραστηριότητες που τους αρέσουν. </a:t>
            </a:r>
          </a:p>
          <a:p>
            <a:pPr algn="just"/>
            <a:r>
              <a:rPr lang="el-GR" dirty="0">
                <a:latin typeface="Times New Roman" panose="02020603050405020304" pitchFamily="18" charset="0"/>
                <a:cs typeface="Times New Roman" panose="02020603050405020304" pitchFamily="18" charset="0"/>
              </a:rPr>
              <a:t>Έτσι τα παιδιά είναι σε θέση  να μάθουν νέες δεξιότητες και τους δίνεται το χώρο και τον χρόνο να σας μιλήσουν αλλά και να σας γνωρίσουν </a:t>
            </a:r>
          </a:p>
          <a:p>
            <a:pPr algn="just"/>
            <a:r>
              <a:rPr lang="el-GR" dirty="0">
                <a:latin typeface="Times New Roman" panose="02020603050405020304" pitchFamily="18" charset="0"/>
                <a:cs typeface="Times New Roman" panose="02020603050405020304" pitchFamily="18" charset="0"/>
              </a:rPr>
              <a:t>Αυτό συμβάλει αρκετά στην μετέπειτα ανάπτυξη της αυτονομίας και ανεξαρτησίας των παιδιών </a:t>
            </a:r>
          </a:p>
          <a:p>
            <a:endParaRPr lang="el-GR" dirty="0"/>
          </a:p>
        </p:txBody>
      </p:sp>
    </p:spTree>
    <p:extLst>
      <p:ext uri="{BB962C8B-B14F-4D97-AF65-F5344CB8AC3E}">
        <p14:creationId xmlns:p14="http://schemas.microsoft.com/office/powerpoint/2010/main" xmlns="" val="533120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8394BF2-F29B-3583-4F58-B4CCACB0DCFC}"/>
              </a:ext>
            </a:extLst>
          </p:cNvPr>
          <p:cNvSpPr>
            <a:spLocks noGrp="1"/>
          </p:cNvSpPr>
          <p:nvPr>
            <p:ph type="title"/>
          </p:nvPr>
        </p:nvSpPr>
        <p:spPr/>
        <p:txBody>
          <a:bodyPr>
            <a:normAutofit/>
          </a:bodyPr>
          <a:lstStyle/>
          <a:p>
            <a:r>
              <a:rPr lang="el-GR" dirty="0">
                <a:latin typeface="Times New Roman" panose="02020603050405020304" pitchFamily="18" charset="0"/>
                <a:cs typeface="Times New Roman" panose="02020603050405020304" pitchFamily="18" charset="0"/>
              </a:rPr>
              <a:t>Συμμετοχή σε δραστηριότητες</a:t>
            </a:r>
          </a:p>
        </p:txBody>
      </p:sp>
      <p:sp>
        <p:nvSpPr>
          <p:cNvPr id="3" name="Θέση περιεχομένου 2">
            <a:extLst>
              <a:ext uri="{FF2B5EF4-FFF2-40B4-BE49-F238E27FC236}">
                <a16:creationId xmlns:a16="http://schemas.microsoft.com/office/drawing/2014/main" xmlns="" id="{2B118329-1172-D006-DDCE-9E73DB4FBF97}"/>
              </a:ext>
            </a:extLst>
          </p:cNvPr>
          <p:cNvSpPr>
            <a:spLocks noGrp="1"/>
          </p:cNvSpPr>
          <p:nvPr>
            <p:ph idx="1"/>
          </p:nvPr>
        </p:nvSpPr>
        <p:spPr/>
        <p:txBody>
          <a:bodyPr/>
          <a:lstStyle/>
          <a:p>
            <a:pPr marL="0" indent="0" algn="just">
              <a:buNone/>
            </a:pPr>
            <a:r>
              <a:rPr lang="el-GR" dirty="0">
                <a:latin typeface="Times New Roman" panose="02020603050405020304" pitchFamily="18" charset="0"/>
                <a:cs typeface="Times New Roman" panose="02020603050405020304" pitchFamily="18" charset="0"/>
              </a:rPr>
              <a:t>Ανεξαρτήτως ηλικίας των παιδιών, οι γονείς είναι απαραίτητο να αναγνωρίσουν τα ενδιαφέροντα των παιδιών τους και να τα χρησιμοποιούν ώστε να ενδυναμώνουν την σχέση τους</a:t>
            </a:r>
          </a:p>
          <a:p>
            <a:pPr algn="just"/>
            <a:r>
              <a:rPr lang="el-GR" dirty="0" err="1">
                <a:latin typeface="Times New Roman" panose="02020603050405020304" pitchFamily="18" charset="0"/>
                <a:cs typeface="Times New Roman" panose="02020603050405020304" pitchFamily="18" charset="0"/>
              </a:rPr>
              <a:t>Π.χ</a:t>
            </a:r>
            <a:r>
              <a:rPr lang="el-GR" dirty="0">
                <a:latin typeface="Times New Roman" panose="02020603050405020304" pitchFamily="18" charset="0"/>
                <a:cs typeface="Times New Roman" panose="02020603050405020304" pitchFamily="18" charset="0"/>
              </a:rPr>
              <a:t>: Αν στο Πέτρο αρέσει να παίζει με τα αυτοκίνητα και στην Εύα με τις κούκλες, μπορεί ο γονέας να αφιερώσει χρόνο και να παίξουν μαζί τους.</a:t>
            </a:r>
          </a:p>
          <a:p>
            <a:pPr algn="just"/>
            <a:r>
              <a:rPr lang="el-GR" dirty="0">
                <a:latin typeface="Times New Roman" panose="02020603050405020304" pitchFamily="18" charset="0"/>
                <a:cs typeface="Times New Roman" panose="02020603050405020304" pitchFamily="18" charset="0"/>
              </a:rPr>
              <a:t>Τον έλεγχο του παιχνιδιού θα έχει το παιδί, έτσι θα δοθεί στον γονέα η δυνατότητα να αντιληφθεί το πως σκέφτεται το παιδί του και να ξεκινήσει μια συζήτηση μαζί του </a:t>
            </a:r>
          </a:p>
          <a:p>
            <a:pPr algn="just"/>
            <a:r>
              <a:rPr lang="el-GR" dirty="0">
                <a:latin typeface="Times New Roman" panose="02020603050405020304" pitchFamily="18" charset="0"/>
                <a:cs typeface="Times New Roman" panose="02020603050405020304" pitchFamily="18" charset="0"/>
              </a:rPr>
              <a:t>Η εμπειρία αυτή δίνει στο παιδί την δυνατότητα να εκφράσει τον χαρακτήρα του ή ακόμα ακόμα να δώσει πληροφορίες για κάτι που έχει βιώσει ή το απασχολεί</a:t>
            </a:r>
          </a:p>
        </p:txBody>
      </p:sp>
    </p:spTree>
    <p:extLst>
      <p:ext uri="{BB962C8B-B14F-4D97-AF65-F5344CB8AC3E}">
        <p14:creationId xmlns:p14="http://schemas.microsoft.com/office/powerpoint/2010/main" xmlns="" val="1217269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E787B2C-3998-5ED3-5469-EF79EA3E4873}"/>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Κοινοί Κανόνες και Όρια</a:t>
            </a:r>
          </a:p>
        </p:txBody>
      </p:sp>
      <p:sp>
        <p:nvSpPr>
          <p:cNvPr id="3" name="Θέση περιεχομένου 2">
            <a:extLst>
              <a:ext uri="{FF2B5EF4-FFF2-40B4-BE49-F238E27FC236}">
                <a16:creationId xmlns:a16="http://schemas.microsoft.com/office/drawing/2014/main" xmlns="" id="{A35ECAD3-EAAA-89EB-8FB7-460D3FFD8C64}"/>
              </a:ext>
            </a:extLst>
          </p:cNvPr>
          <p:cNvSpPr>
            <a:spLocks noGrp="1"/>
          </p:cNvSpPr>
          <p:nvPr>
            <p:ph idx="1"/>
          </p:nvPr>
        </p:nvSpPr>
        <p:spPr/>
        <p:txBody>
          <a:bodyPr/>
          <a:lstStyle/>
          <a:p>
            <a:pPr algn="just"/>
            <a:r>
              <a:rPr lang="el-GR" i="1" dirty="0">
                <a:latin typeface="Times New Roman" panose="02020603050405020304" pitchFamily="18" charset="0"/>
                <a:cs typeface="Times New Roman" panose="02020603050405020304" pitchFamily="18" charset="0"/>
              </a:rPr>
              <a:t>Καθορίστε κοινούς κανόνες: </a:t>
            </a:r>
            <a:r>
              <a:rPr lang="el-GR" dirty="0">
                <a:latin typeface="Times New Roman" panose="02020603050405020304" pitchFamily="18" charset="0"/>
                <a:cs typeface="Times New Roman" panose="02020603050405020304" pitchFamily="18" charset="0"/>
              </a:rPr>
              <a:t>Καθορίστε κανόνες και όρια με το παιδί, εξηγώντας του τον λόγο πίσω από αυτούς.</a:t>
            </a:r>
          </a:p>
          <a:p>
            <a:pPr algn="just"/>
            <a:r>
              <a:rPr lang="el-GR" i="1" dirty="0">
                <a:latin typeface="Times New Roman" panose="02020603050405020304" pitchFamily="18" charset="0"/>
                <a:cs typeface="Times New Roman" panose="02020603050405020304" pitchFamily="18" charset="0"/>
              </a:rPr>
              <a:t>Συνεργασία στην επιβολή: </a:t>
            </a:r>
            <a:r>
              <a:rPr lang="el-GR" dirty="0">
                <a:latin typeface="Times New Roman" panose="02020603050405020304" pitchFamily="18" charset="0"/>
                <a:cs typeface="Times New Roman" panose="02020603050405020304" pitchFamily="18" charset="0"/>
              </a:rPr>
              <a:t>Εργαστείτε μαζί για την επιβολή των κανόνων, προάγοντας την αίσθηση υπευθυνότητας.</a:t>
            </a:r>
          </a:p>
          <a:p>
            <a:pPr algn="just"/>
            <a:r>
              <a:rPr lang="el-GR" i="1" dirty="0">
                <a:effectLst/>
                <a:latin typeface="Times New Roman" panose="02020603050405020304" pitchFamily="18" charset="0"/>
                <a:cs typeface="Times New Roman" panose="02020603050405020304" pitchFamily="18" charset="0"/>
              </a:rPr>
              <a:t>Ενθάρρυνση και Αναγνώριση - Θετική ενίσχυση: </a:t>
            </a:r>
            <a:r>
              <a:rPr lang="el-GR" b="0" i="0" dirty="0">
                <a:effectLst/>
                <a:latin typeface="Times New Roman" panose="02020603050405020304" pitchFamily="18" charset="0"/>
                <a:cs typeface="Times New Roman" panose="02020603050405020304" pitchFamily="18" charset="0"/>
              </a:rPr>
              <a:t>Ενθαρρύνετε και επαινέστε το παιδί όταν επιτυγχάνει κάτι θετικό. </a:t>
            </a:r>
          </a:p>
          <a:p>
            <a:pPr algn="just"/>
            <a:r>
              <a:rPr lang="el-GR" b="0" i="1" dirty="0">
                <a:effectLst/>
                <a:latin typeface="Times New Roman" panose="02020603050405020304" pitchFamily="18" charset="0"/>
                <a:cs typeface="Times New Roman" panose="02020603050405020304" pitchFamily="18" charset="0"/>
              </a:rPr>
              <a:t>Αναγνώριση προσπαθειών: </a:t>
            </a:r>
            <a:r>
              <a:rPr lang="el-GR" b="0" i="0" dirty="0">
                <a:effectLst/>
                <a:latin typeface="Times New Roman" panose="02020603050405020304" pitchFamily="18" charset="0"/>
                <a:cs typeface="Times New Roman" panose="02020603050405020304" pitchFamily="18" charset="0"/>
              </a:rPr>
              <a:t>Αναγνωρίστε τις προσπάθειες του παιδιού, ακόμη και αν το αποτέλεσμα δεν είναι πάντα θετικό.</a:t>
            </a:r>
            <a:endParaRPr lang="el-GR" dirty="0">
              <a:latin typeface="Times New Roman" panose="02020603050405020304" pitchFamily="18" charset="0"/>
              <a:cs typeface="Times New Roman" panose="02020603050405020304" pitchFamily="18" charset="0"/>
            </a:endParaRPr>
          </a:p>
          <a:p>
            <a:pPr algn="just"/>
            <a:r>
              <a:rPr lang="el-GR" dirty="0" err="1">
                <a:latin typeface="Times New Roman" panose="02020603050405020304" pitchFamily="18" charset="0"/>
                <a:cs typeface="Times New Roman" panose="02020603050405020304" pitchFamily="18" charset="0"/>
              </a:rPr>
              <a:t>Π.χ</a:t>
            </a:r>
            <a:r>
              <a:rPr lang="el-GR" dirty="0">
                <a:latin typeface="Times New Roman" panose="02020603050405020304" pitchFamily="18" charset="0"/>
                <a:cs typeface="Times New Roman" panose="02020603050405020304" pitchFamily="18" charset="0"/>
              </a:rPr>
              <a:t>: Δημιουργήστε για όλη την οικογένεια πρόγραμμα επιβράβευσης όχι μόνο για τα παιδιά αλλά για όλη την οικογένεια</a:t>
            </a:r>
          </a:p>
          <a:p>
            <a:endParaRPr lang="el-GR" dirty="0"/>
          </a:p>
        </p:txBody>
      </p:sp>
    </p:spTree>
    <p:extLst>
      <p:ext uri="{BB962C8B-B14F-4D97-AF65-F5344CB8AC3E}">
        <p14:creationId xmlns:p14="http://schemas.microsoft.com/office/powerpoint/2010/main" xmlns="" val="2303536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6BA909A-1A06-5BC9-1DBC-D44EC8D8067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Συμμετοχή στην Εκπαίδευση</a:t>
            </a:r>
          </a:p>
        </p:txBody>
      </p:sp>
      <p:sp>
        <p:nvSpPr>
          <p:cNvPr id="3" name="Θέση περιεχομένου 2">
            <a:extLst>
              <a:ext uri="{FF2B5EF4-FFF2-40B4-BE49-F238E27FC236}">
                <a16:creationId xmlns:a16="http://schemas.microsoft.com/office/drawing/2014/main" xmlns="" id="{22FD42CF-F520-E533-7D9F-EE4A6BFCAC82}"/>
              </a:ext>
            </a:extLst>
          </p:cNvPr>
          <p:cNvSpPr>
            <a:spLocks noGrp="1"/>
          </p:cNvSpPr>
          <p:nvPr>
            <p:ph idx="1"/>
          </p:nvPr>
        </p:nvSpPr>
        <p:spPr/>
        <p:txBody>
          <a:bodyPr/>
          <a:lstStyle/>
          <a:p>
            <a:pPr algn="just"/>
            <a:r>
              <a:rPr lang="el-GR" i="1" dirty="0">
                <a:latin typeface="Times New Roman" panose="02020603050405020304" pitchFamily="18" charset="0"/>
                <a:cs typeface="Times New Roman" panose="02020603050405020304" pitchFamily="18" charset="0"/>
              </a:rPr>
              <a:t>Συναντήσεις με τους εκπαιδευτικούς: </a:t>
            </a:r>
            <a:r>
              <a:rPr lang="el-GR" dirty="0">
                <a:latin typeface="Times New Roman" panose="02020603050405020304" pitchFamily="18" charset="0"/>
                <a:cs typeface="Times New Roman" panose="02020603050405020304" pitchFamily="18" charset="0"/>
              </a:rPr>
              <a:t>Συμμετέχετε σε συναντήσεις με τους εκπαιδευτικούς για να συζητήσετε την πρόοδο του παιδιού.</a:t>
            </a:r>
          </a:p>
          <a:p>
            <a:pPr marL="0" indent="0" algn="just">
              <a:buNone/>
            </a:pPr>
            <a:r>
              <a:rPr lang="el-GR" dirty="0">
                <a:latin typeface="Times New Roman" panose="02020603050405020304" pitchFamily="18" charset="0"/>
                <a:cs typeface="Times New Roman" panose="02020603050405020304" pitchFamily="18" charset="0"/>
              </a:rPr>
              <a:t>Λαμβάνετε πληροφορίες για το παιδί σας και τις εκπαιδευτικές ανάγκες του, με αποτέλεσμα να το κατανοείτε, να το προσεγγίζετε και να το υποστηρίζετε έτσι όπως έχει ανάγκη</a:t>
            </a:r>
          </a:p>
          <a:p>
            <a:pPr algn="just"/>
            <a:r>
              <a:rPr lang="el-GR" i="1" dirty="0">
                <a:latin typeface="Times New Roman" panose="02020603050405020304" pitchFamily="18" charset="0"/>
                <a:cs typeface="Times New Roman" panose="02020603050405020304" pitchFamily="18" charset="0"/>
              </a:rPr>
              <a:t>Συνεργασία σε εκπαιδευτικά σχέδια: </a:t>
            </a:r>
            <a:r>
              <a:rPr lang="el-GR" dirty="0">
                <a:latin typeface="Times New Roman" panose="02020603050405020304" pitchFamily="18" charset="0"/>
                <a:cs typeface="Times New Roman" panose="02020603050405020304" pitchFamily="18" charset="0"/>
              </a:rPr>
              <a:t>Συμμετάσχετε ενεργά σε οποιαδήποτε εκπαιδευτικά σχέδια ή δραστηριότητες που απαιτούν τη συμμετοχή των γονέων.</a:t>
            </a:r>
          </a:p>
          <a:p>
            <a:pPr marL="0" indent="0" algn="just">
              <a:buNone/>
            </a:pPr>
            <a:r>
              <a:rPr lang="el-GR" dirty="0" err="1">
                <a:latin typeface="Times New Roman" panose="02020603050405020304" pitchFamily="18" charset="0"/>
                <a:cs typeface="Times New Roman" panose="02020603050405020304" pitchFamily="18" charset="0"/>
              </a:rPr>
              <a:t>Π.χ</a:t>
            </a:r>
            <a:r>
              <a:rPr lang="el-GR" dirty="0">
                <a:latin typeface="Times New Roman" panose="02020603050405020304" pitchFamily="18" charset="0"/>
                <a:cs typeface="Times New Roman" panose="02020603050405020304" pitchFamily="18" charset="0"/>
              </a:rPr>
              <a:t>: Εμπλακείτε στον Σύλλογο Γονέων και στις δράσεις του: Έτσι τα παιδιά θα αποκτήσουν μια πιο θετική σχέση με το σχολείο αφού θα βλέπουν εσάς να παίρνετε μέρος σε δραστηριότητες και να συνεργάζεστε με την ομάδα των γονέων και των εκπαιδευτικών</a:t>
            </a:r>
          </a:p>
        </p:txBody>
      </p:sp>
    </p:spTree>
    <p:extLst>
      <p:ext uri="{BB962C8B-B14F-4D97-AF65-F5344CB8AC3E}">
        <p14:creationId xmlns:p14="http://schemas.microsoft.com/office/powerpoint/2010/main" xmlns="" val="76644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37CBB9C-077B-1854-1836-B1A139AC805B}"/>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Δημιουργία Σταθερότητας</a:t>
            </a:r>
          </a:p>
        </p:txBody>
      </p:sp>
      <p:sp>
        <p:nvSpPr>
          <p:cNvPr id="3" name="Θέση περιεχομένου 2">
            <a:extLst>
              <a:ext uri="{FF2B5EF4-FFF2-40B4-BE49-F238E27FC236}">
                <a16:creationId xmlns:a16="http://schemas.microsoft.com/office/drawing/2014/main" xmlns="" id="{F0F22A03-CD8D-9C77-CECC-7A72F332087A}"/>
              </a:ext>
            </a:extLst>
          </p:cNvPr>
          <p:cNvSpPr>
            <a:spLocks noGrp="1"/>
          </p:cNvSpPr>
          <p:nvPr>
            <p:ph idx="1"/>
          </p:nvPr>
        </p:nvSpPr>
        <p:spPr>
          <a:xfrm>
            <a:off x="5118447" y="295275"/>
            <a:ext cx="6281873" cy="5756533"/>
          </a:xfrm>
        </p:spPr>
        <p:txBody>
          <a:bodyPr>
            <a:normAutofit/>
          </a:bodyPr>
          <a:lstStyle/>
          <a:p>
            <a:endParaRPr lang="el-GR" dirty="0"/>
          </a:p>
          <a:p>
            <a:pPr algn="just"/>
            <a:endParaRPr lang="el-GR" dirty="0"/>
          </a:p>
          <a:p>
            <a:pPr marL="0" indent="0" algn="just">
              <a:buNone/>
            </a:pPr>
            <a:r>
              <a:rPr lang="el-GR" i="1" dirty="0">
                <a:latin typeface="Times New Roman" panose="02020603050405020304" pitchFamily="18" charset="0"/>
                <a:cs typeface="Times New Roman" panose="02020603050405020304" pitchFamily="18" charset="0"/>
              </a:rPr>
              <a:t>Προγραμματισμός: Δημιουργήστε ένα σταθερό πρόγραμμα που περιλαμβάνει χρόνο για οικογενειακές δραστηριότητες</a:t>
            </a:r>
          </a:p>
          <a:p>
            <a:pPr marL="0" indent="0" algn="just">
              <a:buNone/>
            </a:pPr>
            <a:r>
              <a:rPr lang="el-GR" dirty="0">
                <a:latin typeface="Times New Roman" panose="02020603050405020304" pitchFamily="18" charset="0"/>
                <a:cs typeface="Times New Roman" panose="02020603050405020304" pitchFamily="18" charset="0"/>
              </a:rPr>
              <a:t>Το παιδί στην σχολική ηλικία είναι σε θέση να κατανοήσει τις </a:t>
            </a:r>
            <a:r>
              <a:rPr lang="el-GR" dirty="0" err="1">
                <a:latin typeface="Times New Roman" panose="02020603050405020304" pitchFamily="18" charset="0"/>
                <a:cs typeface="Times New Roman" panose="02020603050405020304" pitchFamily="18" charset="0"/>
              </a:rPr>
              <a:t>ρουτίνες</a:t>
            </a:r>
            <a:r>
              <a:rPr lang="el-GR" dirty="0">
                <a:latin typeface="Times New Roman" panose="02020603050405020304" pitchFamily="18" charset="0"/>
                <a:cs typeface="Times New Roman" panose="02020603050405020304" pitchFamily="18" charset="0"/>
              </a:rPr>
              <a:t> και να εκφράσει τις επιθυμίες του, για το ποιες δραστηριότητες θα ήθελε να γίνονται πραγματικότητα</a:t>
            </a:r>
          </a:p>
          <a:p>
            <a:pPr marL="0" indent="0" algn="just">
              <a:buNone/>
            </a:pPr>
            <a:r>
              <a:rPr lang="el-GR" dirty="0" err="1">
                <a:latin typeface="Times New Roman" panose="02020603050405020304" pitchFamily="18" charset="0"/>
                <a:cs typeface="Times New Roman" panose="02020603050405020304" pitchFamily="18" charset="0"/>
              </a:rPr>
              <a:t>Π.χ</a:t>
            </a:r>
            <a:r>
              <a:rPr lang="el-GR" dirty="0">
                <a:latin typeface="Times New Roman" panose="02020603050405020304" pitchFamily="18" charset="0"/>
                <a:cs typeface="Times New Roman" panose="02020603050405020304" pitchFamily="18" charset="0"/>
              </a:rPr>
              <a:t> : </a:t>
            </a:r>
          </a:p>
          <a:p>
            <a:pPr algn="just"/>
            <a:r>
              <a:rPr lang="el-GR" dirty="0">
                <a:latin typeface="Times New Roman" panose="02020603050405020304" pitchFamily="18" charset="0"/>
                <a:cs typeface="Times New Roman" panose="02020603050405020304" pitchFamily="18" charset="0"/>
              </a:rPr>
              <a:t>Διάβασμα παραμυθιού/βιβλίου ή συζήτηση πριν από τον ύπνο από/με την μαμά ή τον μπαμπά </a:t>
            </a:r>
          </a:p>
          <a:p>
            <a:pPr algn="just"/>
            <a:r>
              <a:rPr lang="el-GR" dirty="0">
                <a:latin typeface="Times New Roman" panose="02020603050405020304" pitchFamily="18" charset="0"/>
                <a:cs typeface="Times New Roman" panose="02020603050405020304" pitchFamily="18" charset="0"/>
              </a:rPr>
              <a:t>Δημιουργία παζλ με την συμμετοχή όλης της οικογένειας</a:t>
            </a:r>
          </a:p>
          <a:p>
            <a:pPr algn="just"/>
            <a:r>
              <a:rPr lang="el-GR" dirty="0">
                <a:latin typeface="Times New Roman" panose="02020603050405020304" pitchFamily="18" charset="0"/>
                <a:cs typeface="Times New Roman" panose="02020603050405020304" pitchFamily="18" charset="0"/>
              </a:rPr>
              <a:t>Εβδομαδιαία επίσκεψη στην δανειστική βιβλιοθήκη ή επίσκεψη στο χωριό</a:t>
            </a:r>
          </a:p>
          <a:p>
            <a:pPr algn="just"/>
            <a:r>
              <a:rPr lang="el-GR" dirty="0">
                <a:latin typeface="Times New Roman" panose="02020603050405020304" pitchFamily="18" charset="0"/>
                <a:cs typeface="Times New Roman" panose="02020603050405020304" pitchFamily="18" charset="0"/>
              </a:rPr>
              <a:t>Εβδομαδιαία προβολή ταινίας</a:t>
            </a:r>
          </a:p>
          <a:p>
            <a:pPr marL="0" indent="0">
              <a:buNone/>
            </a:pPr>
            <a:endParaRPr lang="el-GR" dirty="0"/>
          </a:p>
          <a:p>
            <a:endParaRPr lang="el-GR" dirty="0"/>
          </a:p>
          <a:p>
            <a:endParaRPr lang="el-GR" dirty="0"/>
          </a:p>
        </p:txBody>
      </p:sp>
    </p:spTree>
    <p:extLst>
      <p:ext uri="{BB962C8B-B14F-4D97-AF65-F5344CB8AC3E}">
        <p14:creationId xmlns:p14="http://schemas.microsoft.com/office/powerpoint/2010/main" xmlns="" val="327808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E0B730C-B070-6A59-CEB1-44520514F87F}"/>
              </a:ext>
            </a:extLst>
          </p:cNvPr>
          <p:cNvSpPr>
            <a:spLocks noGrp="1"/>
          </p:cNvSpPr>
          <p:nvPr>
            <p:ph type="title"/>
          </p:nvPr>
        </p:nvSpPr>
        <p:spPr/>
        <p:txBody>
          <a:bodyPr/>
          <a:lstStyle/>
          <a:p>
            <a:r>
              <a:rPr lang="el-GR" dirty="0">
                <a:latin typeface="Times New Roman" panose="02020603050405020304" pitchFamily="18" charset="0"/>
                <a:cs typeface="Times New Roman" panose="02020603050405020304" pitchFamily="18" charset="0"/>
              </a:rPr>
              <a:t>Δημιουργία Σταθερότητας</a:t>
            </a:r>
          </a:p>
        </p:txBody>
      </p:sp>
      <p:sp>
        <p:nvSpPr>
          <p:cNvPr id="3" name="Θέση περιεχομένου 2">
            <a:extLst>
              <a:ext uri="{FF2B5EF4-FFF2-40B4-BE49-F238E27FC236}">
                <a16:creationId xmlns:a16="http://schemas.microsoft.com/office/drawing/2014/main" xmlns="" id="{419C8F68-992E-8938-5BC8-04DEBBC4388A}"/>
              </a:ext>
            </a:extLst>
          </p:cNvPr>
          <p:cNvSpPr>
            <a:spLocks noGrp="1"/>
          </p:cNvSpPr>
          <p:nvPr>
            <p:ph idx="1"/>
          </p:nvPr>
        </p:nvSpPr>
        <p:spPr/>
        <p:txBody>
          <a:bodyPr/>
          <a:lstStyle/>
          <a:p>
            <a:pPr marL="0" indent="0">
              <a:buNone/>
            </a:pPr>
            <a:r>
              <a:rPr lang="el-GR" i="1" dirty="0">
                <a:latin typeface="Times New Roman" panose="02020603050405020304" pitchFamily="18" charset="0"/>
                <a:cs typeface="Times New Roman" panose="02020603050405020304" pitchFamily="18" charset="0"/>
              </a:rPr>
              <a:t>Αίσθηση ασφάλειας: Δημιουργήστε ένα περιβάλλον που προάγει την αίσθηση ασφάλειας και σταθερότητας</a:t>
            </a:r>
          </a:p>
          <a:p>
            <a:r>
              <a:rPr lang="el-GR" dirty="0">
                <a:latin typeface="Times New Roman" panose="02020603050405020304" pitchFamily="18" charset="0"/>
                <a:cs typeface="Times New Roman" panose="02020603050405020304" pitchFamily="18" charset="0"/>
              </a:rPr>
              <a:t>Αν τα παιδιά παρουσιάζουν ανησυχία για την ασφάλεια τους ή των μελών της οικογένειας μπορεί να αναλάβει τον έλεγχο της πόρτας ή των παραθύρων, είναι κλειστά και κλειδωμένα?? </a:t>
            </a:r>
          </a:p>
          <a:p>
            <a:r>
              <a:rPr lang="el-GR" dirty="0">
                <a:latin typeface="Times New Roman" panose="02020603050405020304" pitchFamily="18" charset="0"/>
                <a:cs typeface="Times New Roman" panose="02020603050405020304" pitchFamily="18" charset="0"/>
              </a:rPr>
              <a:t>Το παιδί είναι επιθυμητό να γνωρίζει ποιος ενήλικας θα το  παραλάβει από το σχολείο ή κάποια δραστηριότητα </a:t>
            </a:r>
          </a:p>
          <a:p>
            <a:endParaRPr lang="el-GR" dirty="0"/>
          </a:p>
        </p:txBody>
      </p:sp>
    </p:spTree>
    <p:extLst>
      <p:ext uri="{BB962C8B-B14F-4D97-AF65-F5344CB8AC3E}">
        <p14:creationId xmlns:p14="http://schemas.microsoft.com/office/powerpoint/2010/main" xmlns="" val="1296218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BE749C1-7F1E-053A-C25A-2817C92AC224}"/>
              </a:ext>
            </a:extLst>
          </p:cNvPr>
          <p:cNvSpPr>
            <a:spLocks noGrp="1"/>
          </p:cNvSpPr>
          <p:nvPr>
            <p:ph type="title"/>
          </p:nvPr>
        </p:nvSpPr>
        <p:spPr/>
        <p:txBody>
          <a:bodyPr/>
          <a:lstStyle/>
          <a:p>
            <a:pPr algn="just"/>
            <a:r>
              <a:rPr lang="el-GR" dirty="0">
                <a:latin typeface="Times New Roman" panose="02020603050405020304" pitchFamily="18" charset="0"/>
                <a:cs typeface="Times New Roman" panose="02020603050405020304" pitchFamily="18" charset="0"/>
              </a:rPr>
              <a:t> Σας ευχαριστώ πολύ!!!</a:t>
            </a:r>
          </a:p>
        </p:txBody>
      </p:sp>
    </p:spTree>
    <p:extLst>
      <p:ext uri="{BB962C8B-B14F-4D97-AF65-F5344CB8AC3E}">
        <p14:creationId xmlns:p14="http://schemas.microsoft.com/office/powerpoint/2010/main" xmlns="" val="32228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6DE9DEF-D937-6D89-9F7B-8CF645E6DBE3}"/>
              </a:ext>
            </a:extLst>
          </p:cNvPr>
          <p:cNvSpPr>
            <a:spLocks noGrp="1"/>
          </p:cNvSpPr>
          <p:nvPr>
            <p:ph type="title"/>
          </p:nvPr>
        </p:nvSpPr>
        <p:spPr/>
        <p:txBody>
          <a:bodyPr/>
          <a:lstStyle/>
          <a:p>
            <a:r>
              <a:rPr lang="el-GR" dirty="0">
                <a:latin typeface="Times New Roman" panose="02020603050405020304" pitchFamily="18" charset="0"/>
                <a:ea typeface="Calibri Light"/>
                <a:cs typeface="Times New Roman" panose="02020603050405020304" pitchFamily="18" charset="0"/>
              </a:rPr>
              <a:t>Τύποι Οικογένειας</a:t>
            </a:r>
          </a:p>
        </p:txBody>
      </p:sp>
      <p:sp>
        <p:nvSpPr>
          <p:cNvPr id="3" name="Θέση περιεχομένου 2">
            <a:extLst>
              <a:ext uri="{FF2B5EF4-FFF2-40B4-BE49-F238E27FC236}">
                <a16:creationId xmlns:a16="http://schemas.microsoft.com/office/drawing/2014/main" xmlns="" id="{760E0E75-6435-0086-C58D-EDBAEE6D63A2}"/>
              </a:ext>
            </a:extLst>
          </p:cNvPr>
          <p:cNvSpPr>
            <a:spLocks noGrp="1"/>
          </p:cNvSpPr>
          <p:nvPr>
            <p:ph idx="1"/>
          </p:nvPr>
        </p:nvSpPr>
        <p:spPr/>
        <p:txBody>
          <a:bodyPr>
            <a:normAutofit/>
          </a:bodyPr>
          <a:lstStyle/>
          <a:p>
            <a:pPr algn="just"/>
            <a:r>
              <a:rPr lang="el-GR" sz="2800" dirty="0">
                <a:latin typeface="Times New Roman" panose="02020603050405020304" pitchFamily="18" charset="0"/>
                <a:cs typeface="Times New Roman" panose="02020603050405020304" pitchFamily="18" charset="0"/>
              </a:rPr>
              <a:t>Οικογένεια με ένα παιδί</a:t>
            </a:r>
          </a:p>
          <a:p>
            <a:pPr algn="just"/>
            <a:r>
              <a:rPr lang="el-GR" sz="2800" dirty="0">
                <a:latin typeface="Times New Roman" panose="02020603050405020304" pitchFamily="18" charset="0"/>
                <a:cs typeface="Times New Roman" panose="02020603050405020304" pitchFamily="18" charset="0"/>
              </a:rPr>
              <a:t>Οικογένεια με δύο ή περισσότερα παιδιά</a:t>
            </a:r>
          </a:p>
          <a:p>
            <a:pPr algn="just"/>
            <a:r>
              <a:rPr lang="el-GR" sz="2800" dirty="0">
                <a:latin typeface="Times New Roman" panose="02020603050405020304" pitchFamily="18" charset="0"/>
                <a:cs typeface="Times New Roman" panose="02020603050405020304" pitchFamily="18" charset="0"/>
              </a:rPr>
              <a:t>Μονογονεϊκή Οικογένεια </a:t>
            </a:r>
          </a:p>
          <a:p>
            <a:pPr algn="just"/>
            <a:r>
              <a:rPr lang="el-GR" sz="2800" dirty="0">
                <a:latin typeface="Times New Roman" panose="02020603050405020304" pitchFamily="18" charset="0"/>
                <a:cs typeface="Times New Roman" panose="02020603050405020304" pitchFamily="18" charset="0"/>
              </a:rPr>
              <a:t>Εκτεταμένη Οικογένεια</a:t>
            </a:r>
          </a:p>
          <a:p>
            <a:pPr algn="just"/>
            <a:r>
              <a:rPr lang="el-GR" sz="2800" dirty="0">
                <a:latin typeface="Times New Roman" panose="02020603050405020304" pitchFamily="18" charset="0"/>
                <a:cs typeface="Times New Roman" panose="02020603050405020304" pitchFamily="18" charset="0"/>
              </a:rPr>
              <a:t>Μικτή Οικογένεια</a:t>
            </a:r>
          </a:p>
        </p:txBody>
      </p:sp>
    </p:spTree>
    <p:extLst>
      <p:ext uri="{BB962C8B-B14F-4D97-AF65-F5344CB8AC3E}">
        <p14:creationId xmlns:p14="http://schemas.microsoft.com/office/powerpoint/2010/main" xmlns="" val="155123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02E4068-26BD-F467-84A9-E972D2AD54D6}"/>
              </a:ext>
            </a:extLst>
          </p:cNvPr>
          <p:cNvSpPr>
            <a:spLocks noGrp="1"/>
          </p:cNvSpPr>
          <p:nvPr>
            <p:ph type="title"/>
          </p:nvPr>
        </p:nvSpPr>
        <p:spPr/>
        <p:txBody>
          <a:bodyPr/>
          <a:lstStyle/>
          <a:p>
            <a:r>
              <a:rPr lang="el-GR" dirty="0">
                <a:latin typeface="Times New Roman" panose="02020603050405020304" pitchFamily="18" charset="0"/>
                <a:ea typeface="Calibri Light"/>
                <a:cs typeface="Times New Roman" panose="02020603050405020304" pitchFamily="18" charset="0"/>
              </a:rPr>
              <a:t>Οικογένεια με ένα παιδί</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C9905AF4-BC42-2294-A38A-7151172F04B0}"/>
              </a:ext>
            </a:extLst>
          </p:cNvPr>
          <p:cNvSpPr>
            <a:spLocks noGrp="1"/>
          </p:cNvSpPr>
          <p:nvPr>
            <p:ph idx="1"/>
          </p:nvPr>
        </p:nvSpPr>
        <p:spPr/>
        <p:txBody>
          <a:bodyPr>
            <a:normAutofit/>
          </a:bodyPr>
          <a:lstStyle/>
          <a:p>
            <a:pPr marL="0" indent="0" algn="just">
              <a:buNone/>
            </a:pPr>
            <a:r>
              <a:rPr lang="el-GR" b="1" dirty="0">
                <a:latin typeface="Times New Roman" panose="02020603050405020304" pitchFamily="18" charset="0"/>
                <a:cs typeface="Times New Roman" panose="02020603050405020304" pitchFamily="18" charset="0"/>
              </a:rPr>
              <a:t>Ο πατέρας και η μητέρα αποτελούν τους φροντιστές του παιδιού</a:t>
            </a:r>
          </a:p>
          <a:p>
            <a:pPr algn="just">
              <a:buFont typeface="Wingdings"/>
              <a:buChar char="§"/>
            </a:pPr>
            <a:r>
              <a:rPr lang="el-GR" dirty="0">
                <a:latin typeface="Times New Roman" panose="02020603050405020304" pitchFamily="18" charset="0"/>
                <a:ea typeface="+mn-lt"/>
                <a:cs typeface="Times New Roman" panose="02020603050405020304" pitchFamily="18" charset="0"/>
              </a:rPr>
              <a:t>Μπορεί να εργάζονται και οι δύο ή μόνο ο ένας ώστε να υπάρχει οικονομική σταθερότητα </a:t>
            </a:r>
          </a:p>
          <a:p>
            <a:pPr algn="just">
              <a:buFont typeface="Wingdings"/>
              <a:buChar char="§"/>
            </a:pPr>
            <a:r>
              <a:rPr lang="el-GR" dirty="0">
                <a:latin typeface="Times New Roman" panose="02020603050405020304" pitchFamily="18" charset="0"/>
                <a:ea typeface="+mn-lt"/>
                <a:cs typeface="Times New Roman" panose="02020603050405020304" pitchFamily="18" charset="0"/>
              </a:rPr>
              <a:t>Υπάρχει σταθερότητα στο περιβάλλον </a:t>
            </a:r>
            <a:endParaRPr lang="el-GR" dirty="0">
              <a:latin typeface="Times New Roman" panose="02020603050405020304" pitchFamily="18" charset="0"/>
              <a:cs typeface="Times New Roman" panose="02020603050405020304" pitchFamily="18" charset="0"/>
            </a:endParaRPr>
          </a:p>
          <a:p>
            <a:pPr algn="just">
              <a:buFont typeface="Wingdings"/>
              <a:buChar char="§"/>
            </a:pPr>
            <a:r>
              <a:rPr lang="el-GR" dirty="0">
                <a:latin typeface="Times New Roman" panose="02020603050405020304" pitchFamily="18" charset="0"/>
                <a:ea typeface="+mn-lt"/>
                <a:cs typeface="Times New Roman" panose="02020603050405020304" pitchFamily="18" charset="0"/>
              </a:rPr>
              <a:t>Δίνεται έμφαση  σε μεγάλο βαθμό στην υγεία, την μόρφωση και την κάλυψη των αναγκών του παιδιού </a:t>
            </a:r>
          </a:p>
          <a:p>
            <a:pPr indent="0" algn="just">
              <a:buNone/>
            </a:pPr>
            <a:r>
              <a:rPr lang="el-GR" b="1" dirty="0">
                <a:latin typeface="Times New Roman" panose="02020603050405020304" pitchFamily="18" charset="0"/>
                <a:ea typeface="+mn-lt"/>
                <a:cs typeface="Times New Roman" panose="02020603050405020304" pitchFamily="18" charset="0"/>
              </a:rPr>
              <a:t>Αδυναμίες της οικογένειας:</a:t>
            </a:r>
            <a:endParaRPr lang="el-GR" dirty="0">
              <a:latin typeface="Times New Roman" panose="02020603050405020304" pitchFamily="18" charset="0"/>
              <a:cs typeface="Times New Roman" panose="02020603050405020304" pitchFamily="18" charset="0"/>
            </a:endParaRPr>
          </a:p>
          <a:p>
            <a:pPr algn="just">
              <a:buFont typeface="Wingdings"/>
              <a:buChar char="§"/>
            </a:pPr>
            <a:r>
              <a:rPr lang="el-GR" dirty="0">
                <a:latin typeface="Times New Roman" panose="02020603050405020304" pitchFamily="18" charset="0"/>
                <a:ea typeface="+mn-lt"/>
                <a:cs typeface="Times New Roman" panose="02020603050405020304" pitchFamily="18" charset="0"/>
              </a:rPr>
              <a:t>Μπορεί οι γονείς να εστιάζουν υπερβολικά στο παιδί, καταλήγοντας στο να “πέφτουν” πάνω του και να παραμελούν άλλα σημαντικά πράγματα, όπως η μεταξύ τους σχέση</a:t>
            </a:r>
            <a:endParaRPr lang="el-GR" dirty="0">
              <a:latin typeface="Times New Roman" panose="02020603050405020304" pitchFamily="18" charset="0"/>
              <a:cs typeface="Times New Roman" panose="02020603050405020304" pitchFamily="18" charset="0"/>
            </a:endParaRPr>
          </a:p>
          <a:p>
            <a:pPr indent="0">
              <a:buNone/>
            </a:pPr>
            <a:endParaRPr lang="el-GR"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xmlns="" val="379606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17708B1-3C92-BF91-9671-4709DC7C5790}"/>
              </a:ext>
            </a:extLst>
          </p:cNvPr>
          <p:cNvSpPr>
            <a:spLocks noGrp="1"/>
          </p:cNvSpPr>
          <p:nvPr>
            <p:ph type="title"/>
          </p:nvPr>
        </p:nvSpPr>
        <p:spPr/>
        <p:txBody>
          <a:bodyPr>
            <a:normAutofit/>
          </a:bodyPr>
          <a:lstStyle/>
          <a:p>
            <a:r>
              <a:rPr lang="el-GR" sz="3200" dirty="0">
                <a:latin typeface="Times New Roman" panose="02020603050405020304" pitchFamily="18" charset="0"/>
                <a:ea typeface="Calibri Light"/>
                <a:cs typeface="Times New Roman" panose="02020603050405020304" pitchFamily="18" charset="0"/>
              </a:rPr>
              <a:t>Οικογένεια με δύο ή περισσότερα παιδιά</a:t>
            </a:r>
            <a:endParaRPr lang="el-GR" sz="32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EB6D81FB-F69A-7AC6-A9A1-D1E33111CA36}"/>
              </a:ext>
            </a:extLst>
          </p:cNvPr>
          <p:cNvSpPr>
            <a:spLocks noGrp="1"/>
          </p:cNvSpPr>
          <p:nvPr>
            <p:ph idx="1"/>
          </p:nvPr>
        </p:nvSpPr>
        <p:spPr/>
        <p:txBody>
          <a:bodyPr vert="horz" lIns="91440" tIns="45720" rIns="91440" bIns="45720" rtlCol="0" anchor="ctr">
            <a:noAutofit/>
          </a:bodyPr>
          <a:lstStyle/>
          <a:p>
            <a:pPr marL="0" indent="0" algn="just">
              <a:buNone/>
            </a:pPr>
            <a:r>
              <a:rPr lang="el-GR" sz="1600" b="1" dirty="0">
                <a:latin typeface="Times New Roman" panose="02020603050405020304" pitchFamily="18" charset="0"/>
                <a:cs typeface="Times New Roman" panose="02020603050405020304" pitchFamily="18" charset="0"/>
              </a:rPr>
              <a:t>Ο πατέρας και η μητέρα αποτελούν τους φροντιστές των παιδιών</a:t>
            </a:r>
          </a:p>
          <a:p>
            <a:pPr algn="just">
              <a:buFont typeface="Wingdings,Sans-Serif" panose="05000000000000000000" pitchFamily="2" charset="2"/>
            </a:pPr>
            <a:r>
              <a:rPr lang="el-GR" sz="1600" dirty="0">
                <a:latin typeface="Times New Roman" panose="02020603050405020304" pitchFamily="18" charset="0"/>
                <a:cs typeface="Times New Roman" panose="02020603050405020304" pitchFamily="18" charset="0"/>
              </a:rPr>
              <a:t>Μπορεί να εργάζονται και οι δύο ή μόνο ο ένας ώστε να υπάρχει οικονομική σταθερότητα </a:t>
            </a:r>
            <a:endParaRPr lang="en-US" sz="1600" dirty="0">
              <a:latin typeface="Times New Roman" panose="02020603050405020304" pitchFamily="18" charset="0"/>
              <a:cs typeface="Times New Roman" panose="02020603050405020304" pitchFamily="18" charset="0"/>
            </a:endParaRPr>
          </a:p>
          <a:p>
            <a:pPr algn="just">
              <a:buFont typeface="Wingdings,Sans-Serif" panose="05000000000000000000" pitchFamily="2" charset="2"/>
            </a:pPr>
            <a:r>
              <a:rPr lang="el-GR" sz="1600" dirty="0">
                <a:latin typeface="Times New Roman" panose="02020603050405020304" pitchFamily="18" charset="0"/>
                <a:cs typeface="Times New Roman" panose="02020603050405020304" pitchFamily="18" charset="0"/>
              </a:rPr>
              <a:t>Περιορίζεται ο διαθέσιμος χρόνος που μπορεί ένας γονιός να </a:t>
            </a:r>
            <a:r>
              <a:rPr lang="el-GR" sz="1600" dirty="0" err="1">
                <a:latin typeface="Times New Roman" panose="02020603050405020304" pitchFamily="18" charset="0"/>
                <a:cs typeface="Times New Roman" panose="02020603050405020304" pitchFamily="18" charset="0"/>
              </a:rPr>
              <a:t>αλληλεπιδράσει</a:t>
            </a:r>
            <a:r>
              <a:rPr lang="el-GR" sz="1600" dirty="0">
                <a:latin typeface="Times New Roman" panose="02020603050405020304" pitchFamily="18" charset="0"/>
                <a:cs typeface="Times New Roman" panose="02020603050405020304" pitchFamily="18" charset="0"/>
              </a:rPr>
              <a:t> με το κάθε παιδί ξεχωριστά </a:t>
            </a:r>
          </a:p>
          <a:p>
            <a:pPr algn="just">
              <a:buFont typeface="Wingdings,Sans-Serif" panose="05000000000000000000" pitchFamily="2" charset="2"/>
            </a:pPr>
            <a:r>
              <a:rPr lang="el-GR" sz="1600" dirty="0">
                <a:latin typeface="Times New Roman" panose="02020603050405020304" pitchFamily="18" charset="0"/>
                <a:cs typeface="Times New Roman" panose="02020603050405020304" pitchFamily="18" charset="0"/>
              </a:rPr>
              <a:t>Το κάθε παιδί έχει ξεχωριστό χαρακτήρα, συναισθηματικές και μορφωτικές/ εκπαιδευτικές ανάγκες με αποτέλεσμα να γίνεται πιο δύσκολη και πιο απαιτητική η καθημερινότητα των ενηλίκων </a:t>
            </a:r>
          </a:p>
          <a:p>
            <a:pPr algn="just">
              <a:buFont typeface="Wingdings,Sans-Serif" panose="05000000000000000000" pitchFamily="2" charset="2"/>
            </a:pPr>
            <a:r>
              <a:rPr lang="el-GR" sz="1600" dirty="0">
                <a:latin typeface="Times New Roman" panose="02020603050405020304" pitchFamily="18" charset="0"/>
                <a:cs typeface="Times New Roman" panose="02020603050405020304" pitchFamily="18" charset="0"/>
              </a:rPr>
              <a:t>Οι γονείς χρειάζεται να έχουν καλή οργάνωση και ουσιαστική επικοινωνία, ώστε να καλύπτονται οι ανάγκες των παιδιών</a:t>
            </a:r>
          </a:p>
          <a:p>
            <a:pPr marL="0" indent="0" algn="just">
              <a:buNone/>
            </a:pPr>
            <a:r>
              <a:rPr lang="el-GR" sz="1600" b="1" dirty="0">
                <a:latin typeface="Times New Roman" panose="02020603050405020304" pitchFamily="18" charset="0"/>
                <a:cs typeface="Times New Roman" panose="02020603050405020304" pitchFamily="18" charset="0"/>
              </a:rPr>
              <a:t>Αδυναμίες της πυρηνικής οικογένειας:</a:t>
            </a:r>
            <a:endParaRPr lang="el-GR" sz="1600" dirty="0">
              <a:latin typeface="Times New Roman" panose="02020603050405020304" pitchFamily="18" charset="0"/>
              <a:cs typeface="Times New Roman" panose="02020603050405020304" pitchFamily="18" charset="0"/>
            </a:endParaRPr>
          </a:p>
          <a:p>
            <a:pPr algn="just">
              <a:buFont typeface="Wingdings,Sans-Serif" panose="05000000000000000000" pitchFamily="2" charset="2"/>
            </a:pPr>
            <a:r>
              <a:rPr lang="el-GR" sz="1600" dirty="0">
                <a:latin typeface="Times New Roman" panose="02020603050405020304" pitchFamily="18" charset="0"/>
                <a:cs typeface="Times New Roman" panose="02020603050405020304" pitchFamily="18" charset="0"/>
              </a:rPr>
              <a:t>Πολλές φορές παρουσιάζεται έλλειψη ή περιορισμός των ευρύτερων μελών της οικογένειας, που μπορεί να οδηγήσει στην απομόνωση και το άγχος των γονέων </a:t>
            </a:r>
          </a:p>
          <a:p>
            <a:pPr algn="just">
              <a:buFont typeface="Wingdings,Sans-Serif" panose="05000000000000000000" pitchFamily="2" charset="2"/>
            </a:pPr>
            <a:r>
              <a:rPr lang="el-GR" sz="1600" dirty="0">
                <a:latin typeface="Times New Roman" panose="02020603050405020304" pitchFamily="18" charset="0"/>
                <a:cs typeface="Times New Roman" panose="02020603050405020304" pitchFamily="18" charset="0"/>
              </a:rPr>
              <a:t>Δυσκολία στη διευθέτηση των διαφορών του ζευγαριού</a:t>
            </a:r>
          </a:p>
        </p:txBody>
      </p:sp>
    </p:spTree>
    <p:extLst>
      <p:ext uri="{BB962C8B-B14F-4D97-AF65-F5344CB8AC3E}">
        <p14:creationId xmlns:p14="http://schemas.microsoft.com/office/powerpoint/2010/main" xmlns="" val="284383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5249DC7-5050-46B1-E6ED-3967099A91BA}"/>
              </a:ext>
            </a:extLst>
          </p:cNvPr>
          <p:cNvSpPr>
            <a:spLocks noGrp="1"/>
          </p:cNvSpPr>
          <p:nvPr>
            <p:ph type="title"/>
          </p:nvPr>
        </p:nvSpPr>
        <p:spPr/>
        <p:txBody>
          <a:bodyPr/>
          <a:lstStyle/>
          <a:p>
            <a:r>
              <a:rPr lang="el-GR" dirty="0">
                <a:latin typeface="Times New Roman" panose="02020603050405020304" pitchFamily="18" charset="0"/>
                <a:ea typeface="Calibri Light"/>
                <a:cs typeface="Times New Roman" panose="02020603050405020304" pitchFamily="18" charset="0"/>
              </a:rPr>
              <a:t>Μονογονεϊκή </a:t>
            </a:r>
            <a:br>
              <a:rPr lang="el-GR" dirty="0">
                <a:latin typeface="Times New Roman" panose="02020603050405020304" pitchFamily="18" charset="0"/>
                <a:ea typeface="Calibri Light"/>
                <a:cs typeface="Times New Roman" panose="02020603050405020304" pitchFamily="18" charset="0"/>
              </a:rPr>
            </a:br>
            <a:r>
              <a:rPr lang="el-GR" dirty="0">
                <a:latin typeface="Times New Roman" panose="02020603050405020304" pitchFamily="18" charset="0"/>
                <a:ea typeface="Calibri Light"/>
                <a:cs typeface="Times New Roman" panose="02020603050405020304" pitchFamily="18" charset="0"/>
              </a:rPr>
              <a:t>Οικογένεια</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53A46B56-AC34-16B3-84A6-43BE726ABEAB}"/>
              </a:ext>
            </a:extLst>
          </p:cNvPr>
          <p:cNvSpPr>
            <a:spLocks noGrp="1"/>
          </p:cNvSpPr>
          <p:nvPr>
            <p:ph idx="1"/>
          </p:nvPr>
        </p:nvSpPr>
        <p:spPr>
          <a:xfrm>
            <a:off x="5118447" y="726986"/>
            <a:ext cx="6281873" cy="5847336"/>
          </a:xfrm>
        </p:spPr>
        <p:txBody>
          <a:bodyPr>
            <a:normAutofit fontScale="92500"/>
          </a:bodyPr>
          <a:lstStyle/>
          <a:p>
            <a:pPr algn="just"/>
            <a:r>
              <a:rPr lang="el-GR" sz="1900" dirty="0">
                <a:latin typeface="Times New Roman" panose="02020603050405020304" pitchFamily="18" charset="0"/>
                <a:cs typeface="Times New Roman" panose="02020603050405020304" pitchFamily="18" charset="0"/>
              </a:rPr>
              <a:t>Φροντιστής του παιδιού/παιδιών είναι μόνο ένας γονέας</a:t>
            </a:r>
          </a:p>
          <a:p>
            <a:pPr algn="just"/>
            <a:r>
              <a:rPr lang="el-GR" sz="1900" dirty="0">
                <a:latin typeface="Times New Roman" panose="02020603050405020304" pitchFamily="18" charset="0"/>
                <a:cs typeface="Times New Roman" panose="02020603050405020304" pitchFamily="18" charset="0"/>
              </a:rPr>
              <a:t>Έχει την αποκλειστική ευθύνη ανατροφής του παιδιού</a:t>
            </a:r>
          </a:p>
          <a:p>
            <a:pPr marL="0" indent="0" algn="just">
              <a:buNone/>
            </a:pPr>
            <a:r>
              <a:rPr lang="el-GR" sz="1900" b="1" dirty="0">
                <a:latin typeface="Times New Roman" panose="02020603050405020304" pitchFamily="18" charset="0"/>
                <a:ea typeface="+mn-lt"/>
                <a:cs typeface="Times New Roman" panose="02020603050405020304" pitchFamily="18" charset="0"/>
              </a:rPr>
              <a:t>Δυνατά σημεία των μονογονεϊκών οικογενειών:</a:t>
            </a:r>
            <a:endParaRPr lang="el-GR" sz="1900" dirty="0">
              <a:latin typeface="Times New Roman" panose="02020603050405020304" pitchFamily="18" charset="0"/>
              <a:cs typeface="Times New Roman" panose="02020603050405020304" pitchFamily="18" charset="0"/>
            </a:endParaRPr>
          </a:p>
          <a:p>
            <a:pPr algn="just"/>
            <a:r>
              <a:rPr lang="el-GR" sz="1900" dirty="0">
                <a:latin typeface="Times New Roman" panose="02020603050405020304" pitchFamily="18" charset="0"/>
                <a:ea typeface="+mn-lt"/>
                <a:cs typeface="Times New Roman" panose="02020603050405020304" pitchFamily="18" charset="0"/>
              </a:rPr>
              <a:t>Ο γονέας και το παιδί / παιδία αναπτύσσουν μια πιο στενή σύνδεση </a:t>
            </a:r>
            <a:endParaRPr lang="el-GR" sz="1900" dirty="0">
              <a:latin typeface="Times New Roman" panose="02020603050405020304" pitchFamily="18" charset="0"/>
              <a:cs typeface="Times New Roman" panose="02020603050405020304" pitchFamily="18" charset="0"/>
            </a:endParaRPr>
          </a:p>
          <a:p>
            <a:pPr algn="just"/>
            <a:r>
              <a:rPr lang="el-GR" sz="1900" dirty="0">
                <a:latin typeface="Times New Roman" panose="02020603050405020304" pitchFamily="18" charset="0"/>
                <a:ea typeface="+mn-lt"/>
                <a:cs typeface="Times New Roman" panose="02020603050405020304" pitchFamily="18" charset="0"/>
              </a:rPr>
              <a:t>Μαθαίνουν να μοιράζονται τις υποχρεώσεις του σπιτιού</a:t>
            </a:r>
            <a:endParaRPr lang="el-GR" sz="1900" dirty="0">
              <a:latin typeface="Times New Roman" panose="02020603050405020304" pitchFamily="18" charset="0"/>
              <a:cs typeface="Times New Roman" panose="02020603050405020304" pitchFamily="18" charset="0"/>
            </a:endParaRPr>
          </a:p>
          <a:p>
            <a:pPr algn="just"/>
            <a:r>
              <a:rPr lang="el-GR" sz="1900" dirty="0">
                <a:latin typeface="Times New Roman" panose="02020603050405020304" pitchFamily="18" charset="0"/>
                <a:ea typeface="+mn-lt"/>
                <a:cs typeface="Times New Roman" panose="02020603050405020304" pitchFamily="18" charset="0"/>
              </a:rPr>
              <a:t>Τόσο οι γονείς όσο και τα παιδιά μαθαίνουν να είναι πιο ανθεκτικοί σε καταστάσεις που αντιμετωπίζουν</a:t>
            </a:r>
            <a:endParaRPr lang="el-GR" sz="1900" dirty="0">
              <a:latin typeface="Times New Roman" panose="02020603050405020304" pitchFamily="18" charset="0"/>
              <a:cs typeface="Times New Roman" panose="02020603050405020304" pitchFamily="18" charset="0"/>
            </a:endParaRPr>
          </a:p>
          <a:p>
            <a:pPr marL="0" indent="0" algn="just">
              <a:buNone/>
            </a:pPr>
            <a:r>
              <a:rPr lang="el-GR" sz="1900" b="1" dirty="0">
                <a:latin typeface="Times New Roman" panose="02020603050405020304" pitchFamily="18" charset="0"/>
                <a:ea typeface="+mn-lt"/>
                <a:cs typeface="Times New Roman" panose="02020603050405020304" pitchFamily="18" charset="0"/>
              </a:rPr>
              <a:t>Αδυναμίες των μονογονεϊκών οικογενειών:</a:t>
            </a:r>
            <a:endParaRPr lang="el-GR" sz="1900" dirty="0">
              <a:latin typeface="Times New Roman" panose="02020603050405020304" pitchFamily="18" charset="0"/>
              <a:cs typeface="Times New Roman" panose="02020603050405020304" pitchFamily="18" charset="0"/>
            </a:endParaRPr>
          </a:p>
          <a:p>
            <a:pPr algn="just"/>
            <a:r>
              <a:rPr lang="el-GR" sz="1900" dirty="0">
                <a:latin typeface="Times New Roman" panose="02020603050405020304" pitchFamily="18" charset="0"/>
                <a:ea typeface="+mn-lt"/>
                <a:cs typeface="Times New Roman" panose="02020603050405020304" pitchFamily="18" charset="0"/>
              </a:rPr>
              <a:t>Ο γονέας δυσκολεύεται περισσότερο καθώς το εισόδημα είναι ένα, και για αυτό χρειάζονται την βοήθεια της κοινωνίας</a:t>
            </a:r>
            <a:endParaRPr lang="el-GR" sz="1900" dirty="0">
              <a:latin typeface="Times New Roman" panose="02020603050405020304" pitchFamily="18" charset="0"/>
              <a:cs typeface="Times New Roman" panose="02020603050405020304" pitchFamily="18" charset="0"/>
            </a:endParaRPr>
          </a:p>
          <a:p>
            <a:pPr algn="just"/>
            <a:r>
              <a:rPr lang="el-GR" sz="1900" dirty="0">
                <a:latin typeface="Times New Roman" panose="02020603050405020304" pitchFamily="18" charset="0"/>
                <a:ea typeface="+mn-lt"/>
                <a:cs typeface="Times New Roman" panose="02020603050405020304" pitchFamily="18" charset="0"/>
              </a:rPr>
              <a:t>Ο γονέας αντιμετωπίζει συνήθως δυσκολία και άγχος σχετικά με το αν προσφέρει ποιοτική φροντίδα στο/α παιδί/παιδιά τους</a:t>
            </a:r>
            <a:endParaRPr lang="el-GR" sz="1900" dirty="0">
              <a:latin typeface="Times New Roman" panose="02020603050405020304" pitchFamily="18" charset="0"/>
              <a:cs typeface="Times New Roman" panose="02020603050405020304" pitchFamily="18" charset="0"/>
            </a:endParaRPr>
          </a:p>
          <a:p>
            <a:endParaRPr lang="el-GR" dirty="0"/>
          </a:p>
          <a:p>
            <a:endParaRPr lang="el-GR" dirty="0"/>
          </a:p>
        </p:txBody>
      </p:sp>
    </p:spTree>
    <p:extLst>
      <p:ext uri="{BB962C8B-B14F-4D97-AF65-F5344CB8AC3E}">
        <p14:creationId xmlns:p14="http://schemas.microsoft.com/office/powerpoint/2010/main" xmlns="" val="35616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DD3A098-8C94-8EBB-EA79-019C7A59A3DA}"/>
              </a:ext>
            </a:extLst>
          </p:cNvPr>
          <p:cNvSpPr>
            <a:spLocks noGrp="1"/>
          </p:cNvSpPr>
          <p:nvPr>
            <p:ph type="title"/>
          </p:nvPr>
        </p:nvSpPr>
        <p:spPr/>
        <p:txBody>
          <a:bodyPr/>
          <a:lstStyle/>
          <a:p>
            <a:r>
              <a:rPr lang="el-GR" dirty="0">
                <a:latin typeface="Times New Roman" panose="02020603050405020304" pitchFamily="18" charset="0"/>
                <a:ea typeface="Calibri Light"/>
                <a:cs typeface="Times New Roman" panose="02020603050405020304" pitchFamily="18" charset="0"/>
              </a:rPr>
              <a:t>Εκτεταμένη</a:t>
            </a:r>
            <a:br>
              <a:rPr lang="el-GR" dirty="0">
                <a:latin typeface="Times New Roman" panose="02020603050405020304" pitchFamily="18" charset="0"/>
                <a:ea typeface="Calibri Light"/>
                <a:cs typeface="Times New Roman" panose="02020603050405020304" pitchFamily="18" charset="0"/>
              </a:rPr>
            </a:br>
            <a:r>
              <a:rPr lang="el-GR" dirty="0">
                <a:latin typeface="Times New Roman" panose="02020603050405020304" pitchFamily="18" charset="0"/>
                <a:ea typeface="Calibri Light"/>
                <a:cs typeface="Times New Roman" panose="02020603050405020304" pitchFamily="18" charset="0"/>
              </a:rPr>
              <a:t>Οικογένεια</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EDCE9906-DC04-A5E4-9409-F054004EC590}"/>
              </a:ext>
            </a:extLst>
          </p:cNvPr>
          <p:cNvSpPr>
            <a:spLocks noGrp="1"/>
          </p:cNvSpPr>
          <p:nvPr>
            <p:ph idx="1"/>
          </p:nvPr>
        </p:nvSpPr>
        <p:spPr/>
        <p:txBody>
          <a:bodyPr>
            <a:normAutofit fontScale="92500" lnSpcReduction="10000"/>
          </a:bodyPr>
          <a:lstStyle/>
          <a:p>
            <a:pPr marL="0" indent="0" algn="just">
              <a:buNone/>
            </a:pPr>
            <a:r>
              <a:rPr lang="el-GR" sz="1700" dirty="0">
                <a:latin typeface="Times New Roman" panose="02020603050405020304" pitchFamily="18" charset="0"/>
                <a:cs typeface="Times New Roman" panose="02020603050405020304" pitchFamily="18" charset="0"/>
              </a:rPr>
              <a:t>Εκτεταμένη ή Διευρυμένη οικογένεια είναι αυτή στην οποία στην ίδια στέγη συνοικούν ο παππούς , η γιαγιά, ο πατέρας, η μητέρα και το παιδί ή τα παιδιά</a:t>
            </a:r>
          </a:p>
          <a:p>
            <a:pPr marL="0" indent="0" algn="just">
              <a:buNone/>
            </a:pPr>
            <a:r>
              <a:rPr lang="el-GR" sz="1700" b="1" dirty="0">
                <a:latin typeface="Times New Roman" panose="02020603050405020304" pitchFamily="18" charset="0"/>
                <a:ea typeface="+mn-lt"/>
                <a:cs typeface="Times New Roman" panose="02020603050405020304" pitchFamily="18" charset="0"/>
              </a:rPr>
              <a:t>Δυνατά σημεία της εκτεταμένης οικογένειας</a:t>
            </a:r>
            <a:endParaRPr lang="el-GR" sz="1700" dirty="0">
              <a:latin typeface="Times New Roman" panose="02020603050405020304" pitchFamily="18" charset="0"/>
              <a:cs typeface="Times New Roman" panose="02020603050405020304" pitchFamily="18" charset="0"/>
            </a:endParaRPr>
          </a:p>
          <a:p>
            <a:pPr algn="just"/>
            <a:r>
              <a:rPr lang="el-GR" sz="1700" dirty="0">
                <a:latin typeface="Times New Roman" panose="02020603050405020304" pitchFamily="18" charset="0"/>
                <a:ea typeface="+mn-lt"/>
                <a:cs typeface="Times New Roman" panose="02020603050405020304" pitchFamily="18" charset="0"/>
              </a:rPr>
              <a:t>Τα παιδιά περνάνε χρόνο με τους παππούδες τους και μαθαίνουν τον σεβασμό και την φροντίδα προς τους ηλικιωμένους</a:t>
            </a:r>
            <a:endParaRPr lang="el-GR" sz="1700" dirty="0">
              <a:latin typeface="Times New Roman" panose="02020603050405020304" pitchFamily="18" charset="0"/>
              <a:cs typeface="Times New Roman" panose="02020603050405020304" pitchFamily="18" charset="0"/>
            </a:endParaRPr>
          </a:p>
          <a:p>
            <a:pPr algn="just"/>
            <a:r>
              <a:rPr lang="el-GR" sz="1700" dirty="0">
                <a:latin typeface="Times New Roman" panose="02020603050405020304" pitchFamily="18" charset="0"/>
                <a:ea typeface="+mn-lt"/>
                <a:cs typeface="Times New Roman" panose="02020603050405020304" pitchFamily="18" charset="0"/>
              </a:rPr>
              <a:t>Υπάρχουν περισσότερα ενήλικα μέλη για να βοηθάνε με τις καθημερινές υποχρεώσεις, επείγουσες καταστάσεις και την φροντίδα των παιδιών</a:t>
            </a:r>
            <a:endParaRPr lang="el-GR" sz="1700" dirty="0">
              <a:latin typeface="Times New Roman" panose="02020603050405020304" pitchFamily="18" charset="0"/>
              <a:cs typeface="Times New Roman" panose="02020603050405020304" pitchFamily="18" charset="0"/>
            </a:endParaRPr>
          </a:p>
          <a:p>
            <a:pPr marL="0" indent="0" algn="just">
              <a:buNone/>
            </a:pPr>
            <a:r>
              <a:rPr lang="el-GR" sz="1700" b="1" dirty="0">
                <a:latin typeface="Times New Roman" panose="02020603050405020304" pitchFamily="18" charset="0"/>
                <a:ea typeface="+mn-lt"/>
                <a:cs typeface="Times New Roman" panose="02020603050405020304" pitchFamily="18" charset="0"/>
              </a:rPr>
              <a:t>Αδυναμίες των διευρυμένων οικογενειών:</a:t>
            </a:r>
            <a:endParaRPr lang="el-GR" sz="1700" dirty="0">
              <a:latin typeface="Times New Roman" panose="02020603050405020304" pitchFamily="18" charset="0"/>
              <a:cs typeface="Times New Roman" panose="02020603050405020304" pitchFamily="18" charset="0"/>
            </a:endParaRPr>
          </a:p>
          <a:p>
            <a:pPr algn="just"/>
            <a:r>
              <a:rPr lang="el-GR" sz="1700" dirty="0">
                <a:latin typeface="Times New Roman" panose="02020603050405020304" pitchFamily="18" charset="0"/>
                <a:ea typeface="+mn-lt"/>
                <a:cs typeface="Times New Roman" panose="02020603050405020304" pitchFamily="18" charset="0"/>
              </a:rPr>
              <a:t>Οικονομικά θέματα εάν οι γονείς στηρίζουν και άλλους ενήλικες και παιδιά χωρίς επιπλέον εισόδημα</a:t>
            </a:r>
            <a:endParaRPr lang="el-GR" sz="1700" dirty="0">
              <a:latin typeface="Times New Roman" panose="02020603050405020304" pitchFamily="18" charset="0"/>
              <a:cs typeface="Times New Roman" panose="02020603050405020304" pitchFamily="18" charset="0"/>
            </a:endParaRPr>
          </a:p>
          <a:p>
            <a:pPr algn="just"/>
            <a:r>
              <a:rPr lang="el-GR" sz="1700" dirty="0">
                <a:latin typeface="Times New Roman" panose="02020603050405020304" pitchFamily="18" charset="0"/>
                <a:ea typeface="+mn-lt"/>
                <a:cs typeface="Times New Roman" panose="02020603050405020304" pitchFamily="18" charset="0"/>
              </a:rPr>
              <a:t>Έλλειψη ξεκάθαρων ορίων και υποχρεώσεων αφού αναφερόμαστε σε κοινό οικογενειακό περιβάλλον, όπου πολλές φορές οι παππούδες δεν συμφωνούν και καταστρατηγούν τα όρια και τους κανόνες που βάζουν οι γονείς στα παιδιά</a:t>
            </a:r>
            <a:endParaRPr lang="el-GR" sz="1700"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xmlns="" val="1062602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DC0C494-72DF-5F47-5A4A-3CA2960F975B}"/>
              </a:ext>
            </a:extLst>
          </p:cNvPr>
          <p:cNvSpPr>
            <a:spLocks noGrp="1"/>
          </p:cNvSpPr>
          <p:nvPr>
            <p:ph type="title"/>
          </p:nvPr>
        </p:nvSpPr>
        <p:spPr/>
        <p:txBody>
          <a:bodyPr/>
          <a:lstStyle/>
          <a:p>
            <a:r>
              <a:rPr lang="el-GR" dirty="0">
                <a:latin typeface="Times New Roman" panose="02020603050405020304" pitchFamily="18" charset="0"/>
                <a:ea typeface="Calibri Light"/>
                <a:cs typeface="Times New Roman" panose="02020603050405020304" pitchFamily="18" charset="0"/>
              </a:rPr>
              <a:t>Μικτή Οικογένεια</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7CCF7D1F-FCEF-65B6-39B1-16E9A1B50B72}"/>
              </a:ext>
            </a:extLst>
          </p:cNvPr>
          <p:cNvSpPr>
            <a:spLocks noGrp="1"/>
          </p:cNvSpPr>
          <p:nvPr>
            <p:ph idx="1"/>
          </p:nvPr>
        </p:nvSpPr>
        <p:spPr>
          <a:xfrm>
            <a:off x="5118447" y="1075329"/>
            <a:ext cx="6281873" cy="5640508"/>
          </a:xfrm>
        </p:spPr>
        <p:txBody>
          <a:bodyPr>
            <a:normAutofit fontScale="85000" lnSpcReduction="10000"/>
          </a:bodyPr>
          <a:lstStyle/>
          <a:p>
            <a:r>
              <a:rPr lang="el-GR" dirty="0">
                <a:latin typeface="Times New Roman" panose="02020603050405020304" pitchFamily="18" charset="0"/>
                <a:cs typeface="Times New Roman" panose="02020603050405020304" pitchFamily="18" charset="0"/>
              </a:rPr>
              <a:t>Η μικτή μορφή οικογένειας προκύπτει με την απόφαση δύο ατόμων να δημιουργήσουν μια κοινή ζωή μαζί με τα παιδιά τους από προηγούμενες σχέσεις ύστερα από διαζύγιο ή χηρεία</a:t>
            </a:r>
          </a:p>
          <a:p>
            <a:endParaRPr lang="el-GR" dirty="0">
              <a:latin typeface="Times New Roman" panose="02020603050405020304" pitchFamily="18" charset="0"/>
              <a:cs typeface="Times New Roman" panose="02020603050405020304" pitchFamily="18" charset="0"/>
            </a:endParaRPr>
          </a:p>
          <a:p>
            <a:pPr marL="0" indent="0">
              <a:buNone/>
            </a:pPr>
            <a:r>
              <a:rPr lang="el-GR" dirty="0">
                <a:latin typeface="Times New Roman" panose="02020603050405020304" pitchFamily="18" charset="0"/>
                <a:cs typeface="Times New Roman" panose="02020603050405020304" pitchFamily="18" charset="0"/>
              </a:rPr>
              <a:t>Είναι από τις πιο απαιτητικές μορφές οικογένειας καθώς:</a:t>
            </a:r>
          </a:p>
          <a:p>
            <a:pPr marL="285750" indent="-285750"/>
            <a:r>
              <a:rPr lang="el-GR" dirty="0">
                <a:latin typeface="Times New Roman" panose="02020603050405020304" pitchFamily="18" charset="0"/>
                <a:cs typeface="Times New Roman" panose="02020603050405020304" pitchFamily="18" charset="0"/>
              </a:rPr>
              <a:t>Τα παιδιά χρειάζονται χρόνο να αποδεχτούν ότι οι γονείς τους δεν θα είναι ξανά μαζί</a:t>
            </a:r>
          </a:p>
          <a:p>
            <a:pPr marL="285750" indent="-285750"/>
            <a:r>
              <a:rPr lang="el-GR" dirty="0">
                <a:latin typeface="Times New Roman" panose="02020603050405020304" pitchFamily="18" charset="0"/>
                <a:cs typeface="Times New Roman" panose="02020603050405020304" pitchFamily="18" charset="0"/>
              </a:rPr>
              <a:t>Τα παιδιά χρειάζονται χρόνο να αποδεχτούν τον νέο ενήλικα(ή/και τα παιδιά του) που μπαίνει στην καθημερινότητα τους</a:t>
            </a:r>
          </a:p>
          <a:p>
            <a:pPr marL="285750" indent="-285750"/>
            <a:r>
              <a:rPr lang="el-GR" dirty="0">
                <a:latin typeface="Times New Roman" panose="02020603050405020304" pitchFamily="18" charset="0"/>
                <a:cs typeface="Times New Roman" panose="02020603050405020304" pitchFamily="18" charset="0"/>
              </a:rPr>
              <a:t>Τα παιδιά επιζητούν παραπάνω την προσοχή λόγω των αλλαγών που βιώνουν</a:t>
            </a:r>
          </a:p>
          <a:p>
            <a:pPr marL="285750" indent="-285750"/>
            <a:r>
              <a:rPr lang="el-GR" dirty="0">
                <a:latin typeface="Times New Roman" panose="02020603050405020304" pitchFamily="18" charset="0"/>
                <a:cs typeface="Times New Roman" panose="02020603050405020304" pitchFamily="18" charset="0"/>
              </a:rPr>
              <a:t>Μπορεί να υπάρχει ανταγωνισμός μεταξύ των ετεροθαλή αδερφών(αν υπάρχουν)</a:t>
            </a:r>
          </a:p>
          <a:p>
            <a:pPr marL="285750" indent="-285750"/>
            <a:r>
              <a:rPr lang="el-GR" dirty="0">
                <a:latin typeface="Times New Roman" panose="02020603050405020304" pitchFamily="18" charset="0"/>
                <a:cs typeface="Times New Roman" panose="02020603050405020304" pitchFamily="18" charset="0"/>
              </a:rPr>
              <a:t>Μπορεί να υπάρχει σύγχυση με τον τρόπο ανατροφής που εφαρμόζει ο κάθε ενήλικας στο παιδί του</a:t>
            </a:r>
          </a:p>
          <a:p>
            <a:pPr marL="285750" indent="-285750"/>
            <a:r>
              <a:rPr lang="el-GR" dirty="0">
                <a:latin typeface="Times New Roman" panose="02020603050405020304" pitchFamily="18" charset="0"/>
                <a:cs typeface="Times New Roman" panose="02020603050405020304" pitchFamily="18" charset="0"/>
              </a:rPr>
              <a:t>Μερικές φορές και ανάλογα με την ηλικία του παιδιού παρατηρείται σύγχυση όσον αφορά την δομή της οικογένειας και τον ρόλο που έχει κάθε ενήλικας στην ζωή του</a:t>
            </a:r>
          </a:p>
          <a:p>
            <a:endParaRPr lang="el-GR" dirty="0"/>
          </a:p>
          <a:p>
            <a:endParaRPr lang="el-GR" dirty="0"/>
          </a:p>
          <a:p>
            <a:endParaRPr lang="el-GR" sz="1400" dirty="0"/>
          </a:p>
        </p:txBody>
      </p:sp>
    </p:spTree>
    <p:extLst>
      <p:ext uri="{BB962C8B-B14F-4D97-AF65-F5344CB8AC3E}">
        <p14:creationId xmlns:p14="http://schemas.microsoft.com/office/powerpoint/2010/main" xmlns="" val="302598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8646A2F-BEA5-5C4E-8F3A-BEC9E2198B34}"/>
              </a:ext>
            </a:extLst>
          </p:cNvPr>
          <p:cNvSpPr>
            <a:spLocks noGrp="1"/>
          </p:cNvSpPr>
          <p:nvPr>
            <p:ph type="title"/>
          </p:nvPr>
        </p:nvSpPr>
        <p:spPr/>
        <p:txBody>
          <a:bodyPr>
            <a:normAutofit fontScale="90000"/>
          </a:bodyPr>
          <a:lstStyle/>
          <a:p>
            <a:r>
              <a:rPr lang="el-GR" dirty="0">
                <a:latin typeface="Times New Roman" panose="02020603050405020304" pitchFamily="18" charset="0"/>
                <a:ea typeface="Calibri Light"/>
                <a:cs typeface="Times New Roman" panose="02020603050405020304" pitchFamily="18" charset="0"/>
              </a:rPr>
              <a:t>Η οικογένεια : </a:t>
            </a:r>
            <a:br>
              <a:rPr lang="el-GR" dirty="0">
                <a:latin typeface="Times New Roman" panose="02020603050405020304" pitchFamily="18" charset="0"/>
                <a:ea typeface="Calibri Light"/>
                <a:cs typeface="Times New Roman" panose="02020603050405020304" pitchFamily="18" charset="0"/>
              </a:rPr>
            </a:br>
            <a:r>
              <a:rPr lang="el-GR" dirty="0">
                <a:latin typeface="Times New Roman" panose="02020603050405020304" pitchFamily="18" charset="0"/>
                <a:ea typeface="Calibri Light"/>
                <a:cs typeface="Times New Roman" panose="02020603050405020304" pitchFamily="18" charset="0"/>
              </a:rPr>
              <a:t>Το πρώτο σχολείο της ζωής ενός παιδιού</a:t>
            </a:r>
            <a:endParaRPr lang="el-GR" dirty="0" err="1">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xmlns="" id="{9FD796EC-57A5-3455-B06B-CCFB30B21CDB}"/>
              </a:ext>
            </a:extLst>
          </p:cNvPr>
          <p:cNvSpPr>
            <a:spLocks noGrp="1"/>
          </p:cNvSpPr>
          <p:nvPr>
            <p:ph idx="1"/>
          </p:nvPr>
        </p:nvSpPr>
        <p:spPr/>
        <p:txBody>
          <a:bodyPr>
            <a:normAutofit/>
          </a:bodyPr>
          <a:lstStyle/>
          <a:p>
            <a:pPr marL="0" indent="0" algn="just">
              <a:buNone/>
            </a:pPr>
            <a:r>
              <a:rPr lang="el-GR" sz="1600" dirty="0">
                <a:latin typeface="Times New Roman" panose="02020603050405020304" pitchFamily="18" charset="0"/>
                <a:cs typeface="Times New Roman" panose="02020603050405020304" pitchFamily="18" charset="0"/>
              </a:rPr>
              <a:t>Μέσα σ' αυτήν ένα παιδί θα πρέπει να :</a:t>
            </a:r>
            <a:endParaRPr lang="el-GR" sz="2400" dirty="0">
              <a:latin typeface="Times New Roman" panose="02020603050405020304" pitchFamily="18" charset="0"/>
              <a:cs typeface="Times New Roman" panose="02020603050405020304" pitchFamily="18" charset="0"/>
            </a:endParaRPr>
          </a:p>
          <a:p>
            <a:pPr algn="just"/>
            <a:r>
              <a:rPr lang="el-GR" sz="1600" dirty="0">
                <a:latin typeface="Times New Roman" panose="02020603050405020304" pitchFamily="18" charset="0"/>
                <a:cs typeface="Times New Roman" panose="02020603050405020304" pitchFamily="18" charset="0"/>
              </a:rPr>
              <a:t>λαμβάνει ικανοποίηση όσον αφορά τις βιολογικές και ψυχολογικές ανάγκες του</a:t>
            </a:r>
            <a:endParaRPr lang="el-GR" sz="2400" dirty="0">
              <a:latin typeface="Times New Roman" panose="02020603050405020304" pitchFamily="18" charset="0"/>
              <a:cs typeface="Times New Roman" panose="02020603050405020304" pitchFamily="18" charset="0"/>
            </a:endParaRPr>
          </a:p>
          <a:p>
            <a:pPr algn="just"/>
            <a:r>
              <a:rPr lang="el-GR" sz="1600" dirty="0">
                <a:latin typeface="Times New Roman" panose="02020603050405020304" pitchFamily="18" charset="0"/>
                <a:cs typeface="Times New Roman" panose="02020603050405020304" pitchFamily="18" charset="0"/>
              </a:rPr>
              <a:t>διδάσκεται ηθικές αξίες και αρχές ως προς την αλληλεπίδραση του με άλλους ανθρώπους</a:t>
            </a:r>
            <a:endParaRPr lang="el-GR" sz="2400" dirty="0">
              <a:latin typeface="Times New Roman" panose="02020603050405020304" pitchFamily="18" charset="0"/>
              <a:cs typeface="Times New Roman" panose="02020603050405020304" pitchFamily="18" charset="0"/>
            </a:endParaRPr>
          </a:p>
          <a:p>
            <a:pPr algn="just"/>
            <a:r>
              <a:rPr lang="el-GR" sz="1600" dirty="0">
                <a:latin typeface="Times New Roman" panose="02020603050405020304" pitchFamily="18" charset="0"/>
                <a:cs typeface="Times New Roman" panose="02020603050405020304" pitchFamily="18" charset="0"/>
              </a:rPr>
              <a:t>του δίνεται η δυνατότητα να διαμορφώνει και να καλλιεργεί το χαρακτήρα του</a:t>
            </a:r>
            <a:endParaRPr lang="el-GR" sz="2400" dirty="0">
              <a:latin typeface="Times New Roman" panose="02020603050405020304" pitchFamily="18" charset="0"/>
              <a:cs typeface="Times New Roman" panose="02020603050405020304" pitchFamily="18" charset="0"/>
            </a:endParaRPr>
          </a:p>
          <a:p>
            <a:pPr algn="just"/>
            <a:r>
              <a:rPr lang="el-GR" sz="1600" dirty="0">
                <a:latin typeface="Times New Roman" panose="02020603050405020304" pitchFamily="18" charset="0"/>
                <a:cs typeface="Times New Roman" panose="02020603050405020304" pitchFamily="18" charset="0"/>
              </a:rPr>
              <a:t>και να αποκτά γνώσεις και λύνει τις απορίες του, απρόσκοπτα</a:t>
            </a:r>
            <a:endParaRPr lang="en-US" sz="2400" dirty="0">
              <a:latin typeface="Times New Roman" panose="02020603050405020304" pitchFamily="18" charset="0"/>
              <a:cs typeface="Times New Roman" panose="02020603050405020304" pitchFamily="18" charset="0"/>
            </a:endParaRPr>
          </a:p>
          <a:p>
            <a:pPr algn="just"/>
            <a:endParaRPr lang="el-GR" sz="1600" dirty="0">
              <a:latin typeface="Times New Roman" panose="02020603050405020304" pitchFamily="18" charset="0"/>
              <a:cs typeface="Times New Roman" panose="02020603050405020304" pitchFamily="18" charset="0"/>
            </a:endParaRPr>
          </a:p>
          <a:p>
            <a:pPr algn="just"/>
            <a:r>
              <a:rPr lang="el-GR" sz="1600" dirty="0">
                <a:latin typeface="Times New Roman" panose="02020603050405020304" pitchFamily="18" charset="0"/>
                <a:cs typeface="Times New Roman" panose="02020603050405020304" pitchFamily="18" charset="0"/>
              </a:rPr>
              <a:t>Τα παραπάνω επιτυγχάνονται με την δημιουργία μιας υγιούς σχέσης μεταξύ των γονέων και των παιδιών και ενός υγιούς περιβάλλοντος, όπου όλα τα μέλη θα είναι ευτυχισμένα και πρότυπα ο ένας για </a:t>
            </a:r>
            <a:r>
              <a:rPr lang="el-GR" sz="1600">
                <a:latin typeface="Times New Roman" panose="02020603050405020304" pitchFamily="18" charset="0"/>
                <a:cs typeface="Times New Roman" panose="02020603050405020304" pitchFamily="18" charset="0"/>
              </a:rPr>
              <a:t>τον άλλον</a:t>
            </a:r>
            <a:endParaRPr lang="el-G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1291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DC4AC9D-4204-65F0-EF95-7B60E29EBE08}"/>
              </a:ext>
            </a:extLst>
          </p:cNvPr>
          <p:cNvSpPr>
            <a:spLocks noGrp="1"/>
          </p:cNvSpPr>
          <p:nvPr>
            <p:ph type="title"/>
          </p:nvPr>
        </p:nvSpPr>
        <p:spPr/>
        <p:txBody>
          <a:bodyPr>
            <a:normAutofit fontScale="90000"/>
          </a:bodyPr>
          <a:lstStyle/>
          <a:p>
            <a:r>
              <a:rPr lang="el-GR" dirty="0">
                <a:latin typeface="Times New Roman" panose="02020603050405020304" pitchFamily="18" charset="0"/>
                <a:cs typeface="Times New Roman" panose="02020603050405020304" pitchFamily="18" charset="0"/>
              </a:rPr>
              <a:t>Τρόποι ενδυνάμωσης της σχέσης γονιού- παιδιού/ων</a:t>
            </a:r>
          </a:p>
        </p:txBody>
      </p:sp>
      <p:sp>
        <p:nvSpPr>
          <p:cNvPr id="3" name="Θέση περιεχομένου 2">
            <a:extLst>
              <a:ext uri="{FF2B5EF4-FFF2-40B4-BE49-F238E27FC236}">
                <a16:creationId xmlns:a16="http://schemas.microsoft.com/office/drawing/2014/main" xmlns="" id="{1A2CB9F5-E19A-20B8-DD28-4F69AC479CD2}"/>
              </a:ext>
            </a:extLst>
          </p:cNvPr>
          <p:cNvSpPr>
            <a:spLocks noGrp="1"/>
          </p:cNvSpPr>
          <p:nvPr>
            <p:ph idx="1"/>
          </p:nvPr>
        </p:nvSpPr>
        <p:spPr/>
        <p:txBody>
          <a:bodyPr/>
          <a:lstStyle/>
          <a:p>
            <a:pPr algn="just"/>
            <a:r>
              <a:rPr lang="el-GR" sz="1800" dirty="0">
                <a:latin typeface="Times New Roman" panose="02020603050405020304" pitchFamily="18" charset="0"/>
                <a:cs typeface="Times New Roman" panose="02020603050405020304" pitchFamily="18" charset="0"/>
              </a:rPr>
              <a:t>Η σχέση γονέα-παιδιού αποτελεί τη βάση για την ψυχοκοινωνική ανάπτυξη του παιδιού. Με την υποστήριξη, την ενθάρρυνση και τη συνεργασία, μπορείτε να δημιουργήσετε μια θετική και ενισχυτική σχέση με το παιδί σας.</a:t>
            </a:r>
          </a:p>
          <a:p>
            <a:endParaRPr lang="el-GR" dirty="0"/>
          </a:p>
        </p:txBody>
      </p:sp>
    </p:spTree>
    <p:extLst>
      <p:ext uri="{BB962C8B-B14F-4D97-AF65-F5344CB8AC3E}">
        <p14:creationId xmlns:p14="http://schemas.microsoft.com/office/powerpoint/2010/main" xmlns="" val="52376130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600</TotalTime>
  <Words>1111</Words>
  <Application>Microsoft Office PowerPoint</Application>
  <PresentationFormat>Προσαρμογή</PresentationFormat>
  <Paragraphs>109</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Atlas</vt:lpstr>
      <vt:lpstr>Διαφορετικοί τύποι οικογένειας και τρόποι ενδυνάμωσης σχέσεων γονέων-παιδιού μέσω κοινών δραστηριοτήτων</vt:lpstr>
      <vt:lpstr>Τύποι Οικογένειας</vt:lpstr>
      <vt:lpstr>Οικογένεια με ένα παιδί</vt:lpstr>
      <vt:lpstr>Οικογένεια με δύο ή περισσότερα παιδιά</vt:lpstr>
      <vt:lpstr>Μονογονεϊκή  Οικογένεια</vt:lpstr>
      <vt:lpstr>Εκτεταμένη Οικογένεια</vt:lpstr>
      <vt:lpstr>Μικτή Οικογένεια</vt:lpstr>
      <vt:lpstr>Η οικογένεια :  Το πρώτο σχολείο της ζωής ενός παιδιού</vt:lpstr>
      <vt:lpstr>Τρόποι ενδυνάμωσης της σχέσης γονιού- παιδιού/ων</vt:lpstr>
      <vt:lpstr>Επικοινωνία:</vt:lpstr>
      <vt:lpstr>Συμμετοχή σε Δραστηριότητες</vt:lpstr>
      <vt:lpstr>Συμμετοχή σε Δραστηριότητες</vt:lpstr>
      <vt:lpstr>Συμμετοχή σε δραστηριότητες</vt:lpstr>
      <vt:lpstr>Κοινοί Κανόνες και Όρια</vt:lpstr>
      <vt:lpstr>Συμμετοχή στην Εκπαίδευση</vt:lpstr>
      <vt:lpstr>Δημιουργία Σταθερότητας</vt:lpstr>
      <vt:lpstr>Δημιουργία Σταθερότητας</vt:lpstr>
      <vt:lpstr> Σας ευχαριστώ πολύ!!!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User</cp:lastModifiedBy>
  <cp:revision>591</cp:revision>
  <dcterms:created xsi:type="dcterms:W3CDTF">2024-01-22T15:22:41Z</dcterms:created>
  <dcterms:modified xsi:type="dcterms:W3CDTF">2024-03-13T06:29:27Z</dcterms:modified>
</cp:coreProperties>
</file>